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0" r:id="rId3"/>
    <p:sldId id="257" r:id="rId4"/>
    <p:sldId id="258" r:id="rId5"/>
    <p:sldId id="259" r:id="rId6"/>
    <p:sldId id="261" r:id="rId7"/>
    <p:sldId id="267" r:id="rId8"/>
    <p:sldId id="268" r:id="rId9"/>
    <p:sldId id="270" r:id="rId10"/>
    <p:sldId id="274" r:id="rId11"/>
    <p:sldId id="262" r:id="rId12"/>
    <p:sldId id="263" r:id="rId13"/>
    <p:sldId id="264" r:id="rId14"/>
    <p:sldId id="265" r:id="rId15"/>
    <p:sldId id="266" r:id="rId16"/>
    <p:sldId id="269"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F9B6E-5753-FB29-6755-1F2261151286}" v="238" dt="2023-11-04T18:19:05.199"/>
    <p1510:client id="{563D7DBF-1D6F-EF6B-196F-B746766E05ED}" v="368" dt="2023-11-05T10:30:53.548"/>
    <p1510:client id="{74CE51C6-32E0-7121-CBB4-97205D038145}" v="3164" dt="2023-11-05T17:29:52.065"/>
    <p1510:client id="{76DB2384-DF43-A8EF-5FD9-EB995016C07E}" v="197" dt="2023-11-04T18:11:02.381"/>
    <p1510:client id="{8136002B-C07B-4924-B08E-CCE29880008E}" v="425" dt="2023-11-04T15:00:04.573"/>
    <p1510:client id="{84324FF8-2F9A-D265-40EC-E066F8B3ED6A}" v="7" dt="2023-11-05T18:12:34.084"/>
    <p1510:client id="{D8E42616-2CFF-4657-8008-63764C521A33}" v="7" dt="2023-11-04T17:39:55.377"/>
    <p1510:client id="{DB14A370-AB80-788C-AA98-D17D33F7FBE7}" v="229" dt="2023-11-05T17:27:07.434"/>
    <p1510:client id="{F45D34C7-1A60-66FD-40FC-A53366CA98A1}" v="3589" dt="2023-11-05T18:07:54.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CBD98-0674-45EE-B272-F745D89F064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383076-C8AB-4599-8C72-C78464940019}">
      <dgm:prSet phldrT="[Text]" phldr="0"/>
      <dgm:spPr/>
      <dgm:t>
        <a:bodyPr/>
        <a:lstStyle/>
        <a:p>
          <a:pPr rtl="0"/>
          <a:r>
            <a:rPr lang="en-US">
              <a:solidFill>
                <a:srgbClr val="000000"/>
              </a:solidFill>
              <a:latin typeface="Elephant"/>
              <a:cs typeface="Arial"/>
            </a:rPr>
            <a:t>Air molecules in parallel fashion</a:t>
          </a:r>
          <a:endParaRPr lang="en-US">
            <a:latin typeface="Elephant"/>
          </a:endParaRPr>
        </a:p>
      </dgm:t>
    </dgm:pt>
    <dgm:pt modelId="{3C97EB9B-3B8E-4300-816B-B783CF18575F}" type="parTrans" cxnId="{B3D42405-B910-4126-9BA0-CC8E89EE66FB}">
      <dgm:prSet/>
      <dgm:spPr/>
      <dgm:t>
        <a:bodyPr/>
        <a:lstStyle/>
        <a:p>
          <a:endParaRPr lang="en-US"/>
        </a:p>
      </dgm:t>
    </dgm:pt>
    <dgm:pt modelId="{160B3904-6BD1-42BA-89FF-73C2B04389D8}" type="sibTrans" cxnId="{B3D42405-B910-4126-9BA0-CC8E89EE66FB}">
      <dgm:prSet/>
      <dgm:spPr/>
      <dgm:t>
        <a:bodyPr/>
        <a:lstStyle/>
        <a:p>
          <a:endParaRPr lang="en-US"/>
        </a:p>
      </dgm:t>
    </dgm:pt>
    <dgm:pt modelId="{F6086354-96B7-4EF4-8EA6-7A3FE1F018D4}">
      <dgm:prSet phldrT="[Text]" phldr="0"/>
      <dgm:spPr/>
      <dgm:t>
        <a:bodyPr/>
        <a:lstStyle/>
        <a:p>
          <a:pPr rtl="0"/>
          <a:r>
            <a:rPr lang="en-US">
              <a:solidFill>
                <a:srgbClr val="000000"/>
              </a:solidFill>
              <a:latin typeface="Elephant"/>
              <a:cs typeface="Arial"/>
            </a:rPr>
            <a:t>Laminar Flow</a:t>
          </a:r>
          <a:endParaRPr lang="en-US">
            <a:latin typeface="Elephant"/>
          </a:endParaRPr>
        </a:p>
      </dgm:t>
    </dgm:pt>
    <dgm:pt modelId="{91E0D588-E609-4C09-A4C8-43E67E18BCF2}" type="parTrans" cxnId="{A8C3442A-7901-4C1A-858E-FA2E1BB37533}">
      <dgm:prSet/>
      <dgm:spPr/>
      <dgm:t>
        <a:bodyPr/>
        <a:lstStyle/>
        <a:p>
          <a:endParaRPr lang="en-US"/>
        </a:p>
      </dgm:t>
    </dgm:pt>
    <dgm:pt modelId="{1A743462-E637-4D90-8192-5B4FCC5C470A}" type="sibTrans" cxnId="{A8C3442A-7901-4C1A-858E-FA2E1BB37533}">
      <dgm:prSet/>
      <dgm:spPr/>
      <dgm:t>
        <a:bodyPr/>
        <a:lstStyle/>
        <a:p>
          <a:endParaRPr lang="en-US"/>
        </a:p>
      </dgm:t>
    </dgm:pt>
    <dgm:pt modelId="{F9EA2BDF-2FA6-4599-BDA1-2027E123E830}">
      <dgm:prSet phldrT="[Text]" phldr="0"/>
      <dgm:spPr/>
      <dgm:t>
        <a:bodyPr/>
        <a:lstStyle/>
        <a:p>
          <a:pPr rtl="0"/>
          <a:r>
            <a:rPr lang="en-US">
              <a:latin typeface="Elephant"/>
            </a:rPr>
            <a:t>Larger Wake</a:t>
          </a:r>
          <a:endParaRPr lang="en-US"/>
        </a:p>
      </dgm:t>
    </dgm:pt>
    <dgm:pt modelId="{0FE4DA47-A823-40EA-8A51-6DA6DD4F8CF8}" type="parTrans" cxnId="{6BEA0F1C-BE65-48E0-BA74-F8E524088602}">
      <dgm:prSet/>
      <dgm:spPr/>
      <dgm:t>
        <a:bodyPr/>
        <a:lstStyle/>
        <a:p>
          <a:endParaRPr lang="en-US"/>
        </a:p>
      </dgm:t>
    </dgm:pt>
    <dgm:pt modelId="{DBB448A9-2946-4298-B6FC-30BA3DBC536F}" type="sibTrans" cxnId="{6BEA0F1C-BE65-48E0-BA74-F8E524088602}">
      <dgm:prSet/>
      <dgm:spPr/>
      <dgm:t>
        <a:bodyPr/>
        <a:lstStyle/>
        <a:p>
          <a:endParaRPr lang="en-US"/>
        </a:p>
      </dgm:t>
    </dgm:pt>
    <dgm:pt modelId="{D0951CAA-9B95-41BE-9B1E-FC455C6C0E77}">
      <dgm:prSet phldrT="[Text]" phldr="0"/>
      <dgm:spPr/>
      <dgm:t>
        <a:bodyPr/>
        <a:lstStyle/>
        <a:p>
          <a:r>
            <a:rPr lang="en-US">
              <a:latin typeface="Elephant"/>
            </a:rPr>
            <a:t>Decceleration</a:t>
          </a:r>
          <a:endParaRPr lang="en-US"/>
        </a:p>
      </dgm:t>
    </dgm:pt>
    <dgm:pt modelId="{14D2AAC6-A1C1-42F5-8339-F0661386FE95}" type="parTrans" cxnId="{9514F6E3-6ABE-4B30-9676-A40309C13596}">
      <dgm:prSet/>
      <dgm:spPr/>
      <dgm:t>
        <a:bodyPr/>
        <a:lstStyle/>
        <a:p>
          <a:endParaRPr lang="en-US"/>
        </a:p>
      </dgm:t>
    </dgm:pt>
    <dgm:pt modelId="{55AF945E-CDB4-4256-AD5D-88941C77FB64}" type="sibTrans" cxnId="{9514F6E3-6ABE-4B30-9676-A40309C13596}">
      <dgm:prSet/>
      <dgm:spPr/>
      <dgm:t>
        <a:bodyPr/>
        <a:lstStyle/>
        <a:p>
          <a:endParaRPr lang="en-US"/>
        </a:p>
      </dgm:t>
    </dgm:pt>
    <dgm:pt modelId="{B4C12F2F-00ED-4A78-B11F-C0D8E954D41B}" type="pres">
      <dgm:prSet presAssocID="{E7ACBD98-0674-45EE-B272-F745D89F0648}" presName="diagram" presStyleCnt="0">
        <dgm:presLayoutVars>
          <dgm:dir/>
          <dgm:resizeHandles val="exact"/>
        </dgm:presLayoutVars>
      </dgm:prSet>
      <dgm:spPr/>
    </dgm:pt>
    <dgm:pt modelId="{6609F291-BF93-45BE-A9A2-F65A78D1EB6A}" type="pres">
      <dgm:prSet presAssocID="{88383076-C8AB-4599-8C72-C78464940019}" presName="node" presStyleLbl="node1" presStyleIdx="0" presStyleCnt="4">
        <dgm:presLayoutVars>
          <dgm:bulletEnabled val="1"/>
        </dgm:presLayoutVars>
      </dgm:prSet>
      <dgm:spPr/>
    </dgm:pt>
    <dgm:pt modelId="{C33800EC-BB35-47E6-9C20-6FC135B26C76}" type="pres">
      <dgm:prSet presAssocID="{160B3904-6BD1-42BA-89FF-73C2B04389D8}" presName="sibTrans" presStyleCnt="0"/>
      <dgm:spPr/>
    </dgm:pt>
    <dgm:pt modelId="{3A98444E-5222-4D81-B5D7-D2B971ACCD67}" type="pres">
      <dgm:prSet presAssocID="{F6086354-96B7-4EF4-8EA6-7A3FE1F018D4}" presName="node" presStyleLbl="node1" presStyleIdx="1" presStyleCnt="4">
        <dgm:presLayoutVars>
          <dgm:bulletEnabled val="1"/>
        </dgm:presLayoutVars>
      </dgm:prSet>
      <dgm:spPr/>
    </dgm:pt>
    <dgm:pt modelId="{060909D7-9245-48B1-8DF0-5EFD7176A0CA}" type="pres">
      <dgm:prSet presAssocID="{1A743462-E637-4D90-8192-5B4FCC5C470A}" presName="sibTrans" presStyleCnt="0"/>
      <dgm:spPr/>
    </dgm:pt>
    <dgm:pt modelId="{FA033264-83CA-4A44-AADD-0AB7E13FE369}" type="pres">
      <dgm:prSet presAssocID="{F9EA2BDF-2FA6-4599-BDA1-2027E123E830}" presName="node" presStyleLbl="node1" presStyleIdx="2" presStyleCnt="4">
        <dgm:presLayoutVars>
          <dgm:bulletEnabled val="1"/>
        </dgm:presLayoutVars>
      </dgm:prSet>
      <dgm:spPr/>
    </dgm:pt>
    <dgm:pt modelId="{C4F3F317-3121-4CDF-83F1-4B820ACFC078}" type="pres">
      <dgm:prSet presAssocID="{DBB448A9-2946-4298-B6FC-30BA3DBC536F}" presName="sibTrans" presStyleCnt="0"/>
      <dgm:spPr/>
    </dgm:pt>
    <dgm:pt modelId="{8D7189B7-BD48-4173-BF4D-9DE409552DE5}" type="pres">
      <dgm:prSet presAssocID="{D0951CAA-9B95-41BE-9B1E-FC455C6C0E77}" presName="node" presStyleLbl="node1" presStyleIdx="3" presStyleCnt="4">
        <dgm:presLayoutVars>
          <dgm:bulletEnabled val="1"/>
        </dgm:presLayoutVars>
      </dgm:prSet>
      <dgm:spPr/>
    </dgm:pt>
  </dgm:ptLst>
  <dgm:cxnLst>
    <dgm:cxn modelId="{B3D42405-B910-4126-9BA0-CC8E89EE66FB}" srcId="{E7ACBD98-0674-45EE-B272-F745D89F0648}" destId="{88383076-C8AB-4599-8C72-C78464940019}" srcOrd="0" destOrd="0" parTransId="{3C97EB9B-3B8E-4300-816B-B783CF18575F}" sibTransId="{160B3904-6BD1-42BA-89FF-73C2B04389D8}"/>
    <dgm:cxn modelId="{6BEA0F1C-BE65-48E0-BA74-F8E524088602}" srcId="{E7ACBD98-0674-45EE-B272-F745D89F0648}" destId="{F9EA2BDF-2FA6-4599-BDA1-2027E123E830}" srcOrd="2" destOrd="0" parTransId="{0FE4DA47-A823-40EA-8A51-6DA6DD4F8CF8}" sibTransId="{DBB448A9-2946-4298-B6FC-30BA3DBC536F}"/>
    <dgm:cxn modelId="{A8C3442A-7901-4C1A-858E-FA2E1BB37533}" srcId="{E7ACBD98-0674-45EE-B272-F745D89F0648}" destId="{F6086354-96B7-4EF4-8EA6-7A3FE1F018D4}" srcOrd="1" destOrd="0" parTransId="{91E0D588-E609-4C09-A4C8-43E67E18BCF2}" sibTransId="{1A743462-E637-4D90-8192-5B4FCC5C470A}"/>
    <dgm:cxn modelId="{DCD7BB2C-C959-43A8-AEFD-085F80D9B76C}" type="presOf" srcId="{F9EA2BDF-2FA6-4599-BDA1-2027E123E830}" destId="{FA033264-83CA-4A44-AADD-0AB7E13FE369}" srcOrd="0" destOrd="0" presId="urn:microsoft.com/office/officeart/2005/8/layout/default"/>
    <dgm:cxn modelId="{825AE36C-67BC-49A3-A30A-CA3CA95D2F9D}" type="presOf" srcId="{F6086354-96B7-4EF4-8EA6-7A3FE1F018D4}" destId="{3A98444E-5222-4D81-B5D7-D2B971ACCD67}" srcOrd="0" destOrd="0" presId="urn:microsoft.com/office/officeart/2005/8/layout/default"/>
    <dgm:cxn modelId="{A49EB986-638E-4F5B-BC3C-26F280B0B586}" type="presOf" srcId="{E7ACBD98-0674-45EE-B272-F745D89F0648}" destId="{B4C12F2F-00ED-4A78-B11F-C0D8E954D41B}" srcOrd="0" destOrd="0" presId="urn:microsoft.com/office/officeart/2005/8/layout/default"/>
    <dgm:cxn modelId="{65C1AB89-0AF6-42CA-8549-1452C1396C80}" type="presOf" srcId="{88383076-C8AB-4599-8C72-C78464940019}" destId="{6609F291-BF93-45BE-A9A2-F65A78D1EB6A}" srcOrd="0" destOrd="0" presId="urn:microsoft.com/office/officeart/2005/8/layout/default"/>
    <dgm:cxn modelId="{DEF01095-4439-4580-AABC-0853EAA299DA}" type="presOf" srcId="{D0951CAA-9B95-41BE-9B1E-FC455C6C0E77}" destId="{8D7189B7-BD48-4173-BF4D-9DE409552DE5}" srcOrd="0" destOrd="0" presId="urn:microsoft.com/office/officeart/2005/8/layout/default"/>
    <dgm:cxn modelId="{9514F6E3-6ABE-4B30-9676-A40309C13596}" srcId="{E7ACBD98-0674-45EE-B272-F745D89F0648}" destId="{D0951CAA-9B95-41BE-9B1E-FC455C6C0E77}" srcOrd="3" destOrd="0" parTransId="{14D2AAC6-A1C1-42F5-8339-F0661386FE95}" sibTransId="{55AF945E-CDB4-4256-AD5D-88941C77FB64}"/>
    <dgm:cxn modelId="{E768FDE1-5DE6-4F2A-8D6C-E71C69FFF207}" type="presParOf" srcId="{B4C12F2F-00ED-4A78-B11F-C0D8E954D41B}" destId="{6609F291-BF93-45BE-A9A2-F65A78D1EB6A}" srcOrd="0" destOrd="0" presId="urn:microsoft.com/office/officeart/2005/8/layout/default"/>
    <dgm:cxn modelId="{8C9EA296-D7E4-4620-8F2B-2BE9169B3812}" type="presParOf" srcId="{B4C12F2F-00ED-4A78-B11F-C0D8E954D41B}" destId="{C33800EC-BB35-47E6-9C20-6FC135B26C76}" srcOrd="1" destOrd="0" presId="urn:microsoft.com/office/officeart/2005/8/layout/default"/>
    <dgm:cxn modelId="{B7F2D975-EE41-4288-B1C9-29A62D21F1D5}" type="presParOf" srcId="{B4C12F2F-00ED-4A78-B11F-C0D8E954D41B}" destId="{3A98444E-5222-4D81-B5D7-D2B971ACCD67}" srcOrd="2" destOrd="0" presId="urn:microsoft.com/office/officeart/2005/8/layout/default"/>
    <dgm:cxn modelId="{E9CAD7BB-E95F-4DAD-A6F9-2D639503C6BF}" type="presParOf" srcId="{B4C12F2F-00ED-4A78-B11F-C0D8E954D41B}" destId="{060909D7-9245-48B1-8DF0-5EFD7176A0CA}" srcOrd="3" destOrd="0" presId="urn:microsoft.com/office/officeart/2005/8/layout/default"/>
    <dgm:cxn modelId="{1CA13118-B398-4A7A-B85A-E4577869F0C9}" type="presParOf" srcId="{B4C12F2F-00ED-4A78-B11F-C0D8E954D41B}" destId="{FA033264-83CA-4A44-AADD-0AB7E13FE369}" srcOrd="4" destOrd="0" presId="urn:microsoft.com/office/officeart/2005/8/layout/default"/>
    <dgm:cxn modelId="{44F6B979-E9B6-4788-9457-86CD5011DF4C}" type="presParOf" srcId="{B4C12F2F-00ED-4A78-B11F-C0D8E954D41B}" destId="{C4F3F317-3121-4CDF-83F1-4B820ACFC078}" srcOrd="5" destOrd="0" presId="urn:microsoft.com/office/officeart/2005/8/layout/default"/>
    <dgm:cxn modelId="{9CC204D9-7902-45C4-A995-A28AA1DCDCAC}" type="presParOf" srcId="{B4C12F2F-00ED-4A78-B11F-C0D8E954D41B}" destId="{8D7189B7-BD48-4173-BF4D-9DE409552DE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8DBDB4-9649-4B36-8D1A-4DA13358E97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D6631A0-08DB-4374-AA16-A7255CD2D37D}">
      <dgm:prSet phldrT="[Text]" phldr="0"/>
      <dgm:spPr/>
      <dgm:t>
        <a:bodyPr/>
        <a:lstStyle/>
        <a:p>
          <a:pPr rtl="0"/>
          <a:r>
            <a:rPr lang="en-US">
              <a:latin typeface="Elephant"/>
            </a:rPr>
            <a:t>Turbulent Boundary Layer</a:t>
          </a:r>
          <a:endParaRPr lang="en-US"/>
        </a:p>
      </dgm:t>
    </dgm:pt>
    <dgm:pt modelId="{616E1BCA-4A4A-4DFF-A08A-7C83AFA3903D}" type="parTrans" cxnId="{4E402838-1894-477F-BD4D-1F1293A74380}">
      <dgm:prSet/>
      <dgm:spPr/>
      <dgm:t>
        <a:bodyPr/>
        <a:lstStyle/>
        <a:p>
          <a:endParaRPr lang="en-US"/>
        </a:p>
      </dgm:t>
    </dgm:pt>
    <dgm:pt modelId="{C54F71B5-EB8C-4D20-BCF3-C819CCB286A4}" type="sibTrans" cxnId="{4E402838-1894-477F-BD4D-1F1293A74380}">
      <dgm:prSet/>
      <dgm:spPr/>
      <dgm:t>
        <a:bodyPr/>
        <a:lstStyle/>
        <a:p>
          <a:endParaRPr lang="en-US"/>
        </a:p>
      </dgm:t>
    </dgm:pt>
    <dgm:pt modelId="{70A86046-46A5-47BE-9442-C4CFF57CB19A}">
      <dgm:prSet phldrT="[Text]" phldr="0"/>
      <dgm:spPr/>
      <dgm:t>
        <a:bodyPr/>
        <a:lstStyle/>
        <a:p>
          <a:pPr rtl="0"/>
          <a:r>
            <a:rPr lang="en-US">
              <a:latin typeface="Elephant"/>
            </a:rPr>
            <a:t>Smaller Wake</a:t>
          </a:r>
          <a:endParaRPr lang="en-US"/>
        </a:p>
      </dgm:t>
    </dgm:pt>
    <dgm:pt modelId="{4E6CC146-FEE2-4876-85A8-6849263F0E1A}" type="parTrans" cxnId="{7D69BB47-F7D8-4409-8E22-EAAFF67ACCC6}">
      <dgm:prSet/>
      <dgm:spPr/>
      <dgm:t>
        <a:bodyPr/>
        <a:lstStyle/>
        <a:p>
          <a:endParaRPr lang="en-US"/>
        </a:p>
      </dgm:t>
    </dgm:pt>
    <dgm:pt modelId="{723100BF-35FB-4C2F-AA0C-48CC837E1397}" type="sibTrans" cxnId="{7D69BB47-F7D8-4409-8E22-EAAFF67ACCC6}">
      <dgm:prSet/>
      <dgm:spPr/>
      <dgm:t>
        <a:bodyPr/>
        <a:lstStyle/>
        <a:p>
          <a:endParaRPr lang="en-US"/>
        </a:p>
      </dgm:t>
    </dgm:pt>
    <dgm:pt modelId="{A32907FA-1DBB-4A03-89BB-023A3CE0F5CE}">
      <dgm:prSet phldrT="[Text]" phldr="0"/>
      <dgm:spPr/>
      <dgm:t>
        <a:bodyPr/>
        <a:lstStyle/>
        <a:p>
          <a:pPr rtl="0"/>
          <a:r>
            <a:rPr lang="en-US">
              <a:latin typeface="Elephant"/>
            </a:rPr>
            <a:t>Higher Magnus Force</a:t>
          </a:r>
          <a:endParaRPr lang="en-US"/>
        </a:p>
      </dgm:t>
    </dgm:pt>
    <dgm:pt modelId="{11116D0C-B9DD-4F5A-9F92-402F0E361707}" type="parTrans" cxnId="{9478DC05-E010-4195-97E7-B70171DCE2D5}">
      <dgm:prSet/>
      <dgm:spPr/>
      <dgm:t>
        <a:bodyPr/>
        <a:lstStyle/>
        <a:p>
          <a:endParaRPr lang="en-US"/>
        </a:p>
      </dgm:t>
    </dgm:pt>
    <dgm:pt modelId="{A5FC7275-1FB9-492F-B73F-2D31B3680D4C}" type="sibTrans" cxnId="{9478DC05-E010-4195-97E7-B70171DCE2D5}">
      <dgm:prSet/>
      <dgm:spPr/>
      <dgm:t>
        <a:bodyPr/>
        <a:lstStyle/>
        <a:p>
          <a:endParaRPr lang="en-US"/>
        </a:p>
      </dgm:t>
    </dgm:pt>
    <dgm:pt modelId="{9EE3D32C-6D50-42C7-B8FE-E1004C0C9ACD}">
      <dgm:prSet phldrT="[Text]" phldr="0"/>
      <dgm:spPr/>
      <dgm:t>
        <a:bodyPr/>
        <a:lstStyle/>
        <a:p>
          <a:pPr rtl="0"/>
          <a:r>
            <a:rPr lang="en-US">
              <a:latin typeface="Elephant"/>
            </a:rPr>
            <a:t>Air Molecules stay close to surface</a:t>
          </a:r>
          <a:endParaRPr lang="en-US"/>
        </a:p>
      </dgm:t>
    </dgm:pt>
    <dgm:pt modelId="{FD700F1F-769B-4A39-BC13-809267E26DD5}" type="parTrans" cxnId="{FE5066D6-8174-4EB0-BF49-19DC6C19986E}">
      <dgm:prSet/>
      <dgm:spPr/>
      <dgm:t>
        <a:bodyPr/>
        <a:lstStyle/>
        <a:p>
          <a:endParaRPr lang="en-US"/>
        </a:p>
      </dgm:t>
    </dgm:pt>
    <dgm:pt modelId="{8029EE33-338F-46CD-BDA7-443997827539}" type="sibTrans" cxnId="{FE5066D6-8174-4EB0-BF49-19DC6C19986E}">
      <dgm:prSet/>
      <dgm:spPr/>
      <dgm:t>
        <a:bodyPr/>
        <a:lstStyle/>
        <a:p>
          <a:endParaRPr lang="en-US"/>
        </a:p>
      </dgm:t>
    </dgm:pt>
    <dgm:pt modelId="{CDFD68CC-2A2B-453A-B4D5-CBC4497EAB17}" type="pres">
      <dgm:prSet presAssocID="{B08DBDB4-9649-4B36-8D1A-4DA13358E97B}" presName="hierChild1" presStyleCnt="0">
        <dgm:presLayoutVars>
          <dgm:chPref val="1"/>
          <dgm:dir/>
          <dgm:animOne val="branch"/>
          <dgm:animLvl val="lvl"/>
          <dgm:resizeHandles/>
        </dgm:presLayoutVars>
      </dgm:prSet>
      <dgm:spPr/>
    </dgm:pt>
    <dgm:pt modelId="{06E786C3-A9DF-4D60-BB50-F68B8B6DC816}" type="pres">
      <dgm:prSet presAssocID="{FD6631A0-08DB-4374-AA16-A7255CD2D37D}" presName="hierRoot1" presStyleCnt="0"/>
      <dgm:spPr/>
    </dgm:pt>
    <dgm:pt modelId="{D3D2F18B-16C7-4292-BD87-83C41BF82F47}" type="pres">
      <dgm:prSet presAssocID="{FD6631A0-08DB-4374-AA16-A7255CD2D37D}" presName="composite" presStyleCnt="0"/>
      <dgm:spPr/>
    </dgm:pt>
    <dgm:pt modelId="{B88762DF-718B-4B0C-A798-204598B05C65}" type="pres">
      <dgm:prSet presAssocID="{FD6631A0-08DB-4374-AA16-A7255CD2D37D}" presName="background" presStyleLbl="node0" presStyleIdx="0" presStyleCnt="4"/>
      <dgm:spPr/>
    </dgm:pt>
    <dgm:pt modelId="{E79D9AF8-E5A6-4FDD-8375-4937C5FB7D63}" type="pres">
      <dgm:prSet presAssocID="{FD6631A0-08DB-4374-AA16-A7255CD2D37D}" presName="text" presStyleLbl="fgAcc0" presStyleIdx="0" presStyleCnt="4">
        <dgm:presLayoutVars>
          <dgm:chPref val="3"/>
        </dgm:presLayoutVars>
      </dgm:prSet>
      <dgm:spPr/>
    </dgm:pt>
    <dgm:pt modelId="{05B40D87-C0EF-4239-A52C-00A584F0FC69}" type="pres">
      <dgm:prSet presAssocID="{FD6631A0-08DB-4374-AA16-A7255CD2D37D}" presName="hierChild2" presStyleCnt="0"/>
      <dgm:spPr/>
    </dgm:pt>
    <dgm:pt modelId="{CF920094-17D4-4284-ABE1-4EC91B944E8B}" type="pres">
      <dgm:prSet presAssocID="{70A86046-46A5-47BE-9442-C4CFF57CB19A}" presName="hierRoot1" presStyleCnt="0"/>
      <dgm:spPr/>
    </dgm:pt>
    <dgm:pt modelId="{F9173862-6378-4C0D-B7A2-8B15A402E981}" type="pres">
      <dgm:prSet presAssocID="{70A86046-46A5-47BE-9442-C4CFF57CB19A}" presName="composite" presStyleCnt="0"/>
      <dgm:spPr/>
    </dgm:pt>
    <dgm:pt modelId="{8EA84813-34D7-491F-9334-1D45F54111E4}" type="pres">
      <dgm:prSet presAssocID="{70A86046-46A5-47BE-9442-C4CFF57CB19A}" presName="background" presStyleLbl="node0" presStyleIdx="1" presStyleCnt="4"/>
      <dgm:spPr/>
    </dgm:pt>
    <dgm:pt modelId="{4A9EC246-6DD0-4ABC-90BD-2D25B2AE0D9B}" type="pres">
      <dgm:prSet presAssocID="{70A86046-46A5-47BE-9442-C4CFF57CB19A}" presName="text" presStyleLbl="fgAcc0" presStyleIdx="1" presStyleCnt="4">
        <dgm:presLayoutVars>
          <dgm:chPref val="3"/>
        </dgm:presLayoutVars>
      </dgm:prSet>
      <dgm:spPr/>
    </dgm:pt>
    <dgm:pt modelId="{78C39DB7-8B2E-4242-89C1-A2CA5F3AA584}" type="pres">
      <dgm:prSet presAssocID="{70A86046-46A5-47BE-9442-C4CFF57CB19A}" presName="hierChild2" presStyleCnt="0"/>
      <dgm:spPr/>
    </dgm:pt>
    <dgm:pt modelId="{CDC2A6FC-B9D7-48B6-818F-6BD55F52D163}" type="pres">
      <dgm:prSet presAssocID="{A32907FA-1DBB-4A03-89BB-023A3CE0F5CE}" presName="hierRoot1" presStyleCnt="0"/>
      <dgm:spPr/>
    </dgm:pt>
    <dgm:pt modelId="{116F47B2-7DFC-4B53-A4B1-72964BE87280}" type="pres">
      <dgm:prSet presAssocID="{A32907FA-1DBB-4A03-89BB-023A3CE0F5CE}" presName="composite" presStyleCnt="0"/>
      <dgm:spPr/>
    </dgm:pt>
    <dgm:pt modelId="{C4EC5B3E-7CDC-4C9B-9E43-AC856BAE533B}" type="pres">
      <dgm:prSet presAssocID="{A32907FA-1DBB-4A03-89BB-023A3CE0F5CE}" presName="background" presStyleLbl="node0" presStyleIdx="2" presStyleCnt="4"/>
      <dgm:spPr/>
    </dgm:pt>
    <dgm:pt modelId="{0C87D70B-5CEE-477A-A1BA-88B54346FB21}" type="pres">
      <dgm:prSet presAssocID="{A32907FA-1DBB-4A03-89BB-023A3CE0F5CE}" presName="text" presStyleLbl="fgAcc0" presStyleIdx="2" presStyleCnt="4">
        <dgm:presLayoutVars>
          <dgm:chPref val="3"/>
        </dgm:presLayoutVars>
      </dgm:prSet>
      <dgm:spPr/>
    </dgm:pt>
    <dgm:pt modelId="{417ABFF0-245F-43B8-84E4-27276EF070AA}" type="pres">
      <dgm:prSet presAssocID="{A32907FA-1DBB-4A03-89BB-023A3CE0F5CE}" presName="hierChild2" presStyleCnt="0"/>
      <dgm:spPr/>
    </dgm:pt>
    <dgm:pt modelId="{E212D3A2-A442-4454-9891-295EAE15F3BF}" type="pres">
      <dgm:prSet presAssocID="{9EE3D32C-6D50-42C7-B8FE-E1004C0C9ACD}" presName="hierRoot1" presStyleCnt="0"/>
      <dgm:spPr/>
    </dgm:pt>
    <dgm:pt modelId="{837BFE18-26B9-4929-81D5-479ECEA2D3F0}" type="pres">
      <dgm:prSet presAssocID="{9EE3D32C-6D50-42C7-B8FE-E1004C0C9ACD}" presName="composite" presStyleCnt="0"/>
      <dgm:spPr/>
    </dgm:pt>
    <dgm:pt modelId="{980A49C4-5108-4DA5-869B-7C2FF2DDA63D}" type="pres">
      <dgm:prSet presAssocID="{9EE3D32C-6D50-42C7-B8FE-E1004C0C9ACD}" presName="background" presStyleLbl="node0" presStyleIdx="3" presStyleCnt="4"/>
      <dgm:spPr/>
    </dgm:pt>
    <dgm:pt modelId="{357A5C48-901A-49DE-AC4F-B331D8DA87C2}" type="pres">
      <dgm:prSet presAssocID="{9EE3D32C-6D50-42C7-B8FE-E1004C0C9ACD}" presName="text" presStyleLbl="fgAcc0" presStyleIdx="3" presStyleCnt="4">
        <dgm:presLayoutVars>
          <dgm:chPref val="3"/>
        </dgm:presLayoutVars>
      </dgm:prSet>
      <dgm:spPr/>
    </dgm:pt>
    <dgm:pt modelId="{A5854D19-15FB-41F8-9044-F7C134577E31}" type="pres">
      <dgm:prSet presAssocID="{9EE3D32C-6D50-42C7-B8FE-E1004C0C9ACD}" presName="hierChild2" presStyleCnt="0"/>
      <dgm:spPr/>
    </dgm:pt>
  </dgm:ptLst>
  <dgm:cxnLst>
    <dgm:cxn modelId="{9478DC05-E010-4195-97E7-B70171DCE2D5}" srcId="{B08DBDB4-9649-4B36-8D1A-4DA13358E97B}" destId="{A32907FA-1DBB-4A03-89BB-023A3CE0F5CE}" srcOrd="2" destOrd="0" parTransId="{11116D0C-B9DD-4F5A-9F92-402F0E361707}" sibTransId="{A5FC7275-1FB9-492F-B73F-2D31B3680D4C}"/>
    <dgm:cxn modelId="{4E402838-1894-477F-BD4D-1F1293A74380}" srcId="{B08DBDB4-9649-4B36-8D1A-4DA13358E97B}" destId="{FD6631A0-08DB-4374-AA16-A7255CD2D37D}" srcOrd="0" destOrd="0" parTransId="{616E1BCA-4A4A-4DFF-A08A-7C83AFA3903D}" sibTransId="{C54F71B5-EB8C-4D20-BCF3-C819CCB286A4}"/>
    <dgm:cxn modelId="{7D69BB47-F7D8-4409-8E22-EAAFF67ACCC6}" srcId="{B08DBDB4-9649-4B36-8D1A-4DA13358E97B}" destId="{70A86046-46A5-47BE-9442-C4CFF57CB19A}" srcOrd="1" destOrd="0" parTransId="{4E6CC146-FEE2-4876-85A8-6849263F0E1A}" sibTransId="{723100BF-35FB-4C2F-AA0C-48CC837E1397}"/>
    <dgm:cxn modelId="{86A43649-BD84-48A1-A583-D349B5F6D24F}" type="presOf" srcId="{FD6631A0-08DB-4374-AA16-A7255CD2D37D}" destId="{E79D9AF8-E5A6-4FDD-8375-4937C5FB7D63}" srcOrd="0" destOrd="0" presId="urn:microsoft.com/office/officeart/2005/8/layout/hierarchy1"/>
    <dgm:cxn modelId="{8E89F496-20E9-4545-950A-8F814A4DA3C2}" type="presOf" srcId="{B08DBDB4-9649-4B36-8D1A-4DA13358E97B}" destId="{CDFD68CC-2A2B-453A-B4D5-CBC4497EAB17}" srcOrd="0" destOrd="0" presId="urn:microsoft.com/office/officeart/2005/8/layout/hierarchy1"/>
    <dgm:cxn modelId="{5C64DBB9-4091-442C-8525-51742421E911}" type="presOf" srcId="{70A86046-46A5-47BE-9442-C4CFF57CB19A}" destId="{4A9EC246-6DD0-4ABC-90BD-2D25B2AE0D9B}" srcOrd="0" destOrd="0" presId="urn:microsoft.com/office/officeart/2005/8/layout/hierarchy1"/>
    <dgm:cxn modelId="{B54BBFD0-ED78-458C-83E4-614F254BAECF}" type="presOf" srcId="{A32907FA-1DBB-4A03-89BB-023A3CE0F5CE}" destId="{0C87D70B-5CEE-477A-A1BA-88B54346FB21}" srcOrd="0" destOrd="0" presId="urn:microsoft.com/office/officeart/2005/8/layout/hierarchy1"/>
    <dgm:cxn modelId="{FE5066D6-8174-4EB0-BF49-19DC6C19986E}" srcId="{B08DBDB4-9649-4B36-8D1A-4DA13358E97B}" destId="{9EE3D32C-6D50-42C7-B8FE-E1004C0C9ACD}" srcOrd="3" destOrd="0" parTransId="{FD700F1F-769B-4A39-BC13-809267E26DD5}" sibTransId="{8029EE33-338F-46CD-BDA7-443997827539}"/>
    <dgm:cxn modelId="{040077D8-7433-4758-ACA0-B0A5161E49F8}" type="presOf" srcId="{9EE3D32C-6D50-42C7-B8FE-E1004C0C9ACD}" destId="{357A5C48-901A-49DE-AC4F-B331D8DA87C2}" srcOrd="0" destOrd="0" presId="urn:microsoft.com/office/officeart/2005/8/layout/hierarchy1"/>
    <dgm:cxn modelId="{3840E114-C9B1-4224-BC9E-74CB5115677E}" type="presParOf" srcId="{CDFD68CC-2A2B-453A-B4D5-CBC4497EAB17}" destId="{06E786C3-A9DF-4D60-BB50-F68B8B6DC816}" srcOrd="0" destOrd="0" presId="urn:microsoft.com/office/officeart/2005/8/layout/hierarchy1"/>
    <dgm:cxn modelId="{C616D370-7861-4498-B2EF-212E4A42B594}" type="presParOf" srcId="{06E786C3-A9DF-4D60-BB50-F68B8B6DC816}" destId="{D3D2F18B-16C7-4292-BD87-83C41BF82F47}" srcOrd="0" destOrd="0" presId="urn:microsoft.com/office/officeart/2005/8/layout/hierarchy1"/>
    <dgm:cxn modelId="{77A51D69-CA72-43A2-996C-D98A00D1D465}" type="presParOf" srcId="{D3D2F18B-16C7-4292-BD87-83C41BF82F47}" destId="{B88762DF-718B-4B0C-A798-204598B05C65}" srcOrd="0" destOrd="0" presId="urn:microsoft.com/office/officeart/2005/8/layout/hierarchy1"/>
    <dgm:cxn modelId="{907310C3-1577-4AA6-AA96-75A80BD7CE37}" type="presParOf" srcId="{D3D2F18B-16C7-4292-BD87-83C41BF82F47}" destId="{E79D9AF8-E5A6-4FDD-8375-4937C5FB7D63}" srcOrd="1" destOrd="0" presId="urn:microsoft.com/office/officeart/2005/8/layout/hierarchy1"/>
    <dgm:cxn modelId="{EE18011D-3DA8-4350-9EBE-0D57AC9D1DAF}" type="presParOf" srcId="{06E786C3-A9DF-4D60-BB50-F68B8B6DC816}" destId="{05B40D87-C0EF-4239-A52C-00A584F0FC69}" srcOrd="1" destOrd="0" presId="urn:microsoft.com/office/officeart/2005/8/layout/hierarchy1"/>
    <dgm:cxn modelId="{BFD0ECD9-D7D9-442B-A576-40A46FDA18FC}" type="presParOf" srcId="{CDFD68CC-2A2B-453A-B4D5-CBC4497EAB17}" destId="{CF920094-17D4-4284-ABE1-4EC91B944E8B}" srcOrd="1" destOrd="0" presId="urn:microsoft.com/office/officeart/2005/8/layout/hierarchy1"/>
    <dgm:cxn modelId="{45584188-F2B6-48E7-A575-3CA5C8B2AC72}" type="presParOf" srcId="{CF920094-17D4-4284-ABE1-4EC91B944E8B}" destId="{F9173862-6378-4C0D-B7A2-8B15A402E981}" srcOrd="0" destOrd="0" presId="urn:microsoft.com/office/officeart/2005/8/layout/hierarchy1"/>
    <dgm:cxn modelId="{4EC3AF8A-93D2-4B44-9264-9807D9C74F0D}" type="presParOf" srcId="{F9173862-6378-4C0D-B7A2-8B15A402E981}" destId="{8EA84813-34D7-491F-9334-1D45F54111E4}" srcOrd="0" destOrd="0" presId="urn:microsoft.com/office/officeart/2005/8/layout/hierarchy1"/>
    <dgm:cxn modelId="{5C0D7F83-40FB-48CC-A7EF-A255132113E9}" type="presParOf" srcId="{F9173862-6378-4C0D-B7A2-8B15A402E981}" destId="{4A9EC246-6DD0-4ABC-90BD-2D25B2AE0D9B}" srcOrd="1" destOrd="0" presId="urn:microsoft.com/office/officeart/2005/8/layout/hierarchy1"/>
    <dgm:cxn modelId="{7E0FADB9-1DAE-4379-95B9-BD7DE42EF622}" type="presParOf" srcId="{CF920094-17D4-4284-ABE1-4EC91B944E8B}" destId="{78C39DB7-8B2E-4242-89C1-A2CA5F3AA584}" srcOrd="1" destOrd="0" presId="urn:microsoft.com/office/officeart/2005/8/layout/hierarchy1"/>
    <dgm:cxn modelId="{22078DAD-682C-4F82-8DE7-94D300B51286}" type="presParOf" srcId="{CDFD68CC-2A2B-453A-B4D5-CBC4497EAB17}" destId="{CDC2A6FC-B9D7-48B6-818F-6BD55F52D163}" srcOrd="2" destOrd="0" presId="urn:microsoft.com/office/officeart/2005/8/layout/hierarchy1"/>
    <dgm:cxn modelId="{C4C0697D-CCA1-4664-AF5A-3DAF5C00FE46}" type="presParOf" srcId="{CDC2A6FC-B9D7-48B6-818F-6BD55F52D163}" destId="{116F47B2-7DFC-4B53-A4B1-72964BE87280}" srcOrd="0" destOrd="0" presId="urn:microsoft.com/office/officeart/2005/8/layout/hierarchy1"/>
    <dgm:cxn modelId="{F7810221-CDB3-427B-A8A6-803E60C833B0}" type="presParOf" srcId="{116F47B2-7DFC-4B53-A4B1-72964BE87280}" destId="{C4EC5B3E-7CDC-4C9B-9E43-AC856BAE533B}" srcOrd="0" destOrd="0" presId="urn:microsoft.com/office/officeart/2005/8/layout/hierarchy1"/>
    <dgm:cxn modelId="{FF5F6640-4B63-4B65-B4BC-F12E62A93162}" type="presParOf" srcId="{116F47B2-7DFC-4B53-A4B1-72964BE87280}" destId="{0C87D70B-5CEE-477A-A1BA-88B54346FB21}" srcOrd="1" destOrd="0" presId="urn:microsoft.com/office/officeart/2005/8/layout/hierarchy1"/>
    <dgm:cxn modelId="{F68873F6-B34C-460D-90D7-FA07297EC4AB}" type="presParOf" srcId="{CDC2A6FC-B9D7-48B6-818F-6BD55F52D163}" destId="{417ABFF0-245F-43B8-84E4-27276EF070AA}" srcOrd="1" destOrd="0" presId="urn:microsoft.com/office/officeart/2005/8/layout/hierarchy1"/>
    <dgm:cxn modelId="{79E2A0F4-0929-424B-B182-76CC2C94AFD9}" type="presParOf" srcId="{CDFD68CC-2A2B-453A-B4D5-CBC4497EAB17}" destId="{E212D3A2-A442-4454-9891-295EAE15F3BF}" srcOrd="3" destOrd="0" presId="urn:microsoft.com/office/officeart/2005/8/layout/hierarchy1"/>
    <dgm:cxn modelId="{8CBD9A09-8899-4DD8-BB10-E61B6946DCE4}" type="presParOf" srcId="{E212D3A2-A442-4454-9891-295EAE15F3BF}" destId="{837BFE18-26B9-4929-81D5-479ECEA2D3F0}" srcOrd="0" destOrd="0" presId="urn:microsoft.com/office/officeart/2005/8/layout/hierarchy1"/>
    <dgm:cxn modelId="{5E626831-022F-4917-9A77-6763055D007F}" type="presParOf" srcId="{837BFE18-26B9-4929-81D5-479ECEA2D3F0}" destId="{980A49C4-5108-4DA5-869B-7C2FF2DDA63D}" srcOrd="0" destOrd="0" presId="urn:microsoft.com/office/officeart/2005/8/layout/hierarchy1"/>
    <dgm:cxn modelId="{520C6E2B-DF3F-4D0A-A82E-94B7D83FC269}" type="presParOf" srcId="{837BFE18-26B9-4929-81D5-479ECEA2D3F0}" destId="{357A5C48-901A-49DE-AC4F-B331D8DA87C2}" srcOrd="1" destOrd="0" presId="urn:microsoft.com/office/officeart/2005/8/layout/hierarchy1"/>
    <dgm:cxn modelId="{EB5F8988-EF2B-4395-8803-A1057A838D91}" type="presParOf" srcId="{E212D3A2-A442-4454-9891-295EAE15F3BF}" destId="{A5854D19-15FB-41F8-9044-F7C134577E3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9F291-BF93-45BE-A9A2-F65A78D1EB6A}">
      <dsp:nvSpPr>
        <dsp:cNvPr id="0" name=""/>
        <dsp:cNvSpPr/>
      </dsp:nvSpPr>
      <dsp:spPr>
        <a:xfrm>
          <a:off x="503" y="406295"/>
          <a:ext cx="1963600" cy="1178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solidFill>
                <a:srgbClr val="000000"/>
              </a:solidFill>
              <a:latin typeface="Elephant"/>
              <a:cs typeface="Arial"/>
            </a:rPr>
            <a:t>Air molecules in parallel fashion</a:t>
          </a:r>
          <a:endParaRPr lang="en-US" sz="2000" kern="1200">
            <a:latin typeface="Elephant"/>
          </a:endParaRPr>
        </a:p>
      </dsp:txBody>
      <dsp:txXfrm>
        <a:off x="503" y="406295"/>
        <a:ext cx="1963600" cy="1178160"/>
      </dsp:txXfrm>
    </dsp:sp>
    <dsp:sp modelId="{3A98444E-5222-4D81-B5D7-D2B971ACCD67}">
      <dsp:nvSpPr>
        <dsp:cNvPr id="0" name=""/>
        <dsp:cNvSpPr/>
      </dsp:nvSpPr>
      <dsp:spPr>
        <a:xfrm>
          <a:off x="2160464" y="406295"/>
          <a:ext cx="1963600" cy="1178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solidFill>
                <a:srgbClr val="000000"/>
              </a:solidFill>
              <a:latin typeface="Elephant"/>
              <a:cs typeface="Arial"/>
            </a:rPr>
            <a:t>Laminar Flow</a:t>
          </a:r>
          <a:endParaRPr lang="en-US" sz="2000" kern="1200">
            <a:latin typeface="Elephant"/>
          </a:endParaRPr>
        </a:p>
      </dsp:txBody>
      <dsp:txXfrm>
        <a:off x="2160464" y="406295"/>
        <a:ext cx="1963600" cy="1178160"/>
      </dsp:txXfrm>
    </dsp:sp>
    <dsp:sp modelId="{FA033264-83CA-4A44-AADD-0AB7E13FE369}">
      <dsp:nvSpPr>
        <dsp:cNvPr id="0" name=""/>
        <dsp:cNvSpPr/>
      </dsp:nvSpPr>
      <dsp:spPr>
        <a:xfrm>
          <a:off x="503" y="1780816"/>
          <a:ext cx="1963600" cy="1178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Elephant"/>
            </a:rPr>
            <a:t>Larger Wake</a:t>
          </a:r>
          <a:endParaRPr lang="en-US" sz="2000" kern="1200"/>
        </a:p>
      </dsp:txBody>
      <dsp:txXfrm>
        <a:off x="503" y="1780816"/>
        <a:ext cx="1963600" cy="1178160"/>
      </dsp:txXfrm>
    </dsp:sp>
    <dsp:sp modelId="{8D7189B7-BD48-4173-BF4D-9DE409552DE5}">
      <dsp:nvSpPr>
        <dsp:cNvPr id="0" name=""/>
        <dsp:cNvSpPr/>
      </dsp:nvSpPr>
      <dsp:spPr>
        <a:xfrm>
          <a:off x="2160464" y="1780816"/>
          <a:ext cx="1963600" cy="1178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Elephant"/>
            </a:rPr>
            <a:t>Decceleration</a:t>
          </a:r>
          <a:endParaRPr lang="en-US" sz="2000" kern="1200"/>
        </a:p>
      </dsp:txBody>
      <dsp:txXfrm>
        <a:off x="2160464" y="1780816"/>
        <a:ext cx="1963600" cy="117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62DF-718B-4B0C-A798-204598B05C65}">
      <dsp:nvSpPr>
        <dsp:cNvPr id="0" name=""/>
        <dsp:cNvSpPr/>
      </dsp:nvSpPr>
      <dsp:spPr>
        <a:xfrm>
          <a:off x="2640" y="382213"/>
          <a:ext cx="1885287" cy="1197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9D9AF8-E5A6-4FDD-8375-4937C5FB7D63}">
      <dsp:nvSpPr>
        <dsp:cNvPr id="0" name=""/>
        <dsp:cNvSpPr/>
      </dsp:nvSpPr>
      <dsp:spPr>
        <a:xfrm>
          <a:off x="212116" y="581216"/>
          <a:ext cx="1885287" cy="11971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Elephant"/>
            </a:rPr>
            <a:t>Turbulent Boundary Layer</a:t>
          </a:r>
          <a:endParaRPr lang="en-US" sz="1900" kern="1200"/>
        </a:p>
      </dsp:txBody>
      <dsp:txXfrm>
        <a:off x="247180" y="616280"/>
        <a:ext cx="1815159" cy="1127029"/>
      </dsp:txXfrm>
    </dsp:sp>
    <dsp:sp modelId="{8EA84813-34D7-491F-9334-1D45F54111E4}">
      <dsp:nvSpPr>
        <dsp:cNvPr id="0" name=""/>
        <dsp:cNvSpPr/>
      </dsp:nvSpPr>
      <dsp:spPr>
        <a:xfrm>
          <a:off x="2306881" y="382213"/>
          <a:ext cx="1885287" cy="1197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EC246-6DD0-4ABC-90BD-2D25B2AE0D9B}">
      <dsp:nvSpPr>
        <dsp:cNvPr id="0" name=""/>
        <dsp:cNvSpPr/>
      </dsp:nvSpPr>
      <dsp:spPr>
        <a:xfrm>
          <a:off x="2516357" y="581216"/>
          <a:ext cx="1885287" cy="11971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Elephant"/>
            </a:rPr>
            <a:t>Smaller Wake</a:t>
          </a:r>
          <a:endParaRPr lang="en-US" sz="1900" kern="1200"/>
        </a:p>
      </dsp:txBody>
      <dsp:txXfrm>
        <a:off x="2551421" y="616280"/>
        <a:ext cx="1815159" cy="1127029"/>
      </dsp:txXfrm>
    </dsp:sp>
    <dsp:sp modelId="{C4EC5B3E-7CDC-4C9B-9E43-AC856BAE533B}">
      <dsp:nvSpPr>
        <dsp:cNvPr id="0" name=""/>
        <dsp:cNvSpPr/>
      </dsp:nvSpPr>
      <dsp:spPr>
        <a:xfrm>
          <a:off x="4611121" y="382213"/>
          <a:ext cx="1885287" cy="1197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7D70B-5CEE-477A-A1BA-88B54346FB21}">
      <dsp:nvSpPr>
        <dsp:cNvPr id="0" name=""/>
        <dsp:cNvSpPr/>
      </dsp:nvSpPr>
      <dsp:spPr>
        <a:xfrm>
          <a:off x="4820598" y="581216"/>
          <a:ext cx="1885287" cy="11971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Elephant"/>
            </a:rPr>
            <a:t>Higher Magnus Force</a:t>
          </a:r>
          <a:endParaRPr lang="en-US" sz="1900" kern="1200"/>
        </a:p>
      </dsp:txBody>
      <dsp:txXfrm>
        <a:off x="4855662" y="616280"/>
        <a:ext cx="1815159" cy="1127029"/>
      </dsp:txXfrm>
    </dsp:sp>
    <dsp:sp modelId="{980A49C4-5108-4DA5-869B-7C2FF2DDA63D}">
      <dsp:nvSpPr>
        <dsp:cNvPr id="0" name=""/>
        <dsp:cNvSpPr/>
      </dsp:nvSpPr>
      <dsp:spPr>
        <a:xfrm>
          <a:off x="6915362" y="382213"/>
          <a:ext cx="1885287" cy="1197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A5C48-901A-49DE-AC4F-B331D8DA87C2}">
      <dsp:nvSpPr>
        <dsp:cNvPr id="0" name=""/>
        <dsp:cNvSpPr/>
      </dsp:nvSpPr>
      <dsp:spPr>
        <a:xfrm>
          <a:off x="7124838" y="581216"/>
          <a:ext cx="1885287" cy="11971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Elephant"/>
            </a:rPr>
            <a:t>Air Molecules stay close to surface</a:t>
          </a:r>
          <a:endParaRPr lang="en-US" sz="1900" kern="1200"/>
        </a:p>
      </dsp:txBody>
      <dsp:txXfrm>
        <a:off x="7159902" y="616280"/>
        <a:ext cx="1815159" cy="11270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12863356"/>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94490945"/>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15643657"/>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1614916"/>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62303373"/>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23914417"/>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48154264"/>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76436517"/>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65597461"/>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7181664"/>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22494852"/>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11/9/2023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50300755"/>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11/9/2023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658055613"/>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n.wikipedia.org/wiki/Indian_Institute_of_Technology_Kanpur"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s12283-020-0318-1" TargetMode="External"/><Relationship Id="rId2" Type="http://schemas.openxmlformats.org/officeDocument/2006/relationships/hyperlink" Target="https://doi.org/10.1007/s10494-017-9859-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Hitting A Golf Ball">
            <a:extLst>
              <a:ext uri="{FF2B5EF4-FFF2-40B4-BE49-F238E27FC236}">
                <a16:creationId xmlns:a16="http://schemas.microsoft.com/office/drawing/2014/main" id="{A0ED8D28-9BB2-8432-0B43-0F63623CB9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314" y="53446"/>
            <a:ext cx="5769608" cy="2294219"/>
          </a:xfrm>
        </p:spPr>
        <p:txBody>
          <a:bodyPr vert="horz" lIns="91440" tIns="45720" rIns="91440" bIns="45720" rtlCol="0" anchor="t">
            <a:normAutofit fontScale="90000"/>
          </a:bodyPr>
          <a:lstStyle/>
          <a:p>
            <a:pPr>
              <a:lnSpc>
                <a:spcPct val="150000"/>
              </a:lnSpc>
            </a:pPr>
            <a:r>
              <a:rPr lang="en-US" sz="4000" b="1" dirty="0">
                <a:ea typeface="Calibri Light"/>
                <a:cs typeface="Calibri Light"/>
              </a:rPr>
              <a:t>Modification of Flow by Dimples Over  a Golf Ball</a:t>
            </a:r>
            <a:r>
              <a:rPr lang="en-US" sz="3600" dirty="0">
                <a:ea typeface="Calibri Light"/>
                <a:cs typeface="Calibri Light"/>
              </a:rPr>
              <a:t> </a:t>
            </a:r>
            <a:br>
              <a:rPr lang="en-US" sz="3600" dirty="0">
                <a:ea typeface="Calibri Light"/>
                <a:cs typeface="Calibri Light"/>
              </a:rPr>
            </a:br>
            <a:endParaRPr lang="en-US" sz="3600" dirty="0">
              <a:ea typeface="Calibri Light"/>
              <a:cs typeface="Calibri Light"/>
            </a:endParaRPr>
          </a:p>
        </p:txBody>
      </p:sp>
      <p:sp>
        <p:nvSpPr>
          <p:cNvPr id="3" name="Subtitle 2"/>
          <p:cNvSpPr>
            <a:spLocks noGrp="1"/>
          </p:cNvSpPr>
          <p:nvPr>
            <p:ph type="subTitle" idx="1"/>
          </p:nvPr>
        </p:nvSpPr>
        <p:spPr>
          <a:xfrm>
            <a:off x="139313" y="3313186"/>
            <a:ext cx="6055359" cy="2996724"/>
          </a:xfrm>
        </p:spPr>
        <p:txBody>
          <a:bodyPr vert="horz" lIns="91440" tIns="45720" rIns="91440" bIns="45720" rtlCol="0" anchor="t">
            <a:noAutofit/>
          </a:bodyPr>
          <a:lstStyle/>
          <a:p>
            <a:r>
              <a:rPr lang="en-US" sz="1800" b="1" u="sng">
                <a:latin typeface="Congenial"/>
              </a:rPr>
              <a:t>Submitted By :</a:t>
            </a:r>
          </a:p>
          <a:p>
            <a:r>
              <a:rPr lang="en-US" sz="1800">
                <a:latin typeface="Congenial"/>
                <a:ea typeface="+mn-lt"/>
                <a:cs typeface="+mn-lt"/>
              </a:rPr>
              <a:t>HRITHIK S PATIL (231010030)</a:t>
            </a:r>
            <a:endParaRPr lang="en-US">
              <a:latin typeface="Congenial"/>
            </a:endParaRPr>
          </a:p>
          <a:p>
            <a:r>
              <a:rPr lang="en-US" sz="1800">
                <a:latin typeface="Congenial"/>
              </a:rPr>
              <a:t>Vedant </a:t>
            </a:r>
            <a:r>
              <a:rPr lang="en-US" sz="1800" err="1">
                <a:latin typeface="Congenial"/>
              </a:rPr>
              <a:t>Salphale</a:t>
            </a:r>
            <a:r>
              <a:rPr lang="en-US" sz="1800">
                <a:latin typeface="Congenial"/>
              </a:rPr>
              <a:t> (231010085)</a:t>
            </a:r>
          </a:p>
          <a:p>
            <a:r>
              <a:rPr lang="en-US" sz="1800">
                <a:latin typeface="Congenial"/>
                <a:ea typeface="+mn-lt"/>
                <a:cs typeface="+mn-lt"/>
              </a:rPr>
              <a:t>AKSHAT HEMANG JANI ( 231010008)</a:t>
            </a:r>
            <a:endParaRPr lang="en-US"/>
          </a:p>
          <a:p>
            <a:endParaRPr lang="en-US" sz="1800">
              <a:latin typeface="Congenial"/>
            </a:endParaRPr>
          </a:p>
          <a:p>
            <a:endParaRPr lang="en-US" sz="1800">
              <a:latin typeface="Congenial"/>
            </a:endParaRPr>
          </a:p>
        </p:txBody>
      </p:sp>
      <p:pic>
        <p:nvPicPr>
          <p:cNvPr id="5" name="Picture 4" descr="A logo with text and symbols&#10;&#10;Description automatically generated">
            <a:extLst>
              <a:ext uri="{FF2B5EF4-FFF2-40B4-BE49-F238E27FC236}">
                <a16:creationId xmlns:a16="http://schemas.microsoft.com/office/drawing/2014/main" id="{E1D09F3C-E933-CA4B-0FBD-7D0BA350457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657416" y="-2117"/>
            <a:ext cx="1534584" cy="1507067"/>
          </a:xfrm>
          <a:prstGeom prst="rect">
            <a:avLst/>
          </a:prstGeom>
        </p:spPr>
      </p:pic>
      <p:sp>
        <p:nvSpPr>
          <p:cNvPr id="6" name="TextBox 5">
            <a:extLst>
              <a:ext uri="{FF2B5EF4-FFF2-40B4-BE49-F238E27FC236}">
                <a16:creationId xmlns:a16="http://schemas.microsoft.com/office/drawing/2014/main" id="{D0851631-12C9-69B1-C5C6-34F4CFB983B9}"/>
              </a:ext>
            </a:extLst>
          </p:cNvPr>
          <p:cNvSpPr txBox="1"/>
          <p:nvPr/>
        </p:nvSpPr>
        <p:spPr>
          <a:xfrm>
            <a:off x="6684698" y="4849812"/>
            <a:ext cx="5304365"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Bef>
                <a:spcPts val="1000"/>
              </a:spcBef>
            </a:pPr>
            <a:r>
              <a:rPr lang="en-US" b="1" u="sng" cap="all">
                <a:latin typeface="Congenial"/>
                <a:cs typeface="Segoe UI"/>
              </a:rPr>
              <a:t>SUBMITTED TO:</a:t>
            </a:r>
            <a:r>
              <a:rPr lang="en-US" b="1" cap="all">
                <a:latin typeface="Congenial"/>
                <a:cs typeface="Segoe UI"/>
              </a:rPr>
              <a:t> </a:t>
            </a:r>
            <a:endParaRPr lang="en-US">
              <a:latin typeface="Congenial"/>
              <a:cs typeface="Segoe UI"/>
            </a:endParaRPr>
          </a:p>
          <a:p>
            <a:pPr algn="r">
              <a:spcBef>
                <a:spcPts val="1000"/>
              </a:spcBef>
            </a:pPr>
            <a:r>
              <a:rPr lang="en-US" cap="all">
                <a:latin typeface="Congenial"/>
                <a:cs typeface="Segoe UI"/>
              </a:rPr>
              <a:t>DR. SANJAY MITTAL</a:t>
            </a:r>
            <a:endParaRPr lang="en-US">
              <a:latin typeface="Congenial"/>
              <a:cs typeface="Segoe UI"/>
            </a:endParaRPr>
          </a:p>
          <a:p>
            <a:pPr algn="r">
              <a:spcBef>
                <a:spcPts val="1000"/>
              </a:spcBef>
            </a:pPr>
            <a:r>
              <a:rPr lang="en-US" cap="all">
                <a:latin typeface="Congenial"/>
                <a:cs typeface="Segoe UI"/>
              </a:rPr>
              <a:t>DEPARTMENT OF AEROSPACE ENGINEERING </a:t>
            </a:r>
            <a:endParaRPr lang="en-US">
              <a:latin typeface="Congenial"/>
              <a:cs typeface="Segoe UI"/>
            </a:endParaRPr>
          </a:p>
          <a:p>
            <a:pPr algn="r">
              <a:spcBef>
                <a:spcPts val="1000"/>
              </a:spcBef>
            </a:pPr>
            <a:r>
              <a:rPr lang="en-US" cap="all">
                <a:latin typeface="Congenial"/>
                <a:cs typeface="Segoe UI"/>
              </a:rPr>
              <a:t>INDIAN INSTITUTE OF TECHNOLOGY,  KANPUR</a:t>
            </a:r>
            <a:endParaRPr lang="en-US">
              <a:latin typeface="Congenial"/>
              <a:cs typeface="Segoe UI"/>
            </a:endParaRPr>
          </a:p>
          <a:p>
            <a:pPr algn="l"/>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21540-7C42-1E2F-0AD0-0B9568B41BC9}"/>
              </a:ext>
            </a:extLst>
          </p:cNvPr>
          <p:cNvPicPr>
            <a:picLocks noChangeAspect="1"/>
          </p:cNvPicPr>
          <p:nvPr/>
        </p:nvPicPr>
        <p:blipFill>
          <a:blip r:embed="rId2"/>
          <a:stretch>
            <a:fillRect/>
          </a:stretch>
        </p:blipFill>
        <p:spPr>
          <a:xfrm>
            <a:off x="0" y="70701"/>
            <a:ext cx="12162539" cy="6787299"/>
          </a:xfrm>
          <a:prstGeom prst="rect">
            <a:avLst/>
          </a:prstGeom>
        </p:spPr>
      </p:pic>
    </p:spTree>
    <p:extLst>
      <p:ext uri="{BB962C8B-B14F-4D97-AF65-F5344CB8AC3E}">
        <p14:creationId xmlns:p14="http://schemas.microsoft.com/office/powerpoint/2010/main" val="3841379870"/>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9476D97-179D-43E4-BC21-A8BB8D648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rry image of a golf ball on a tee&#10;&#10;Description automatically generated">
            <a:extLst>
              <a:ext uri="{FF2B5EF4-FFF2-40B4-BE49-F238E27FC236}">
                <a16:creationId xmlns:a16="http://schemas.microsoft.com/office/drawing/2014/main" id="{71320DD8-33F7-F48A-54D7-00401800367E}"/>
              </a:ext>
            </a:extLst>
          </p:cNvPr>
          <p:cNvPicPr>
            <a:picLocks noChangeAspect="1"/>
          </p:cNvPicPr>
          <p:nvPr/>
        </p:nvPicPr>
        <p:blipFill>
          <a:blip r:embed="rId2"/>
          <a:stretch>
            <a:fillRect/>
          </a:stretch>
        </p:blipFill>
        <p:spPr>
          <a:xfrm>
            <a:off x="-887" y="-9327"/>
            <a:ext cx="12201896" cy="6872844"/>
          </a:xfrm>
          <a:prstGeom prst="rect">
            <a:avLst/>
          </a:prstGeom>
        </p:spPr>
      </p:pic>
      <p:sp>
        <p:nvSpPr>
          <p:cNvPr id="19" name="Freeform: Shape 18">
            <a:extLst>
              <a:ext uri="{FF2B5EF4-FFF2-40B4-BE49-F238E27FC236}">
                <a16:creationId xmlns:a16="http://schemas.microsoft.com/office/drawing/2014/main" id="{44F1D9C8-3209-401A-B0EF-676100854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11" y="-10199"/>
            <a:ext cx="4316879" cy="6366549"/>
          </a:xfrm>
          <a:custGeom>
            <a:avLst/>
            <a:gdLst>
              <a:gd name="connsiteX0" fmla="*/ 6798 w 4316879"/>
              <a:gd name="connsiteY0" fmla="*/ 0 h 6366549"/>
              <a:gd name="connsiteX1" fmla="*/ 4316879 w 4316879"/>
              <a:gd name="connsiteY1" fmla="*/ 0 h 6366549"/>
              <a:gd name="connsiteX2" fmla="*/ 3891991 w 4316879"/>
              <a:gd name="connsiteY2" fmla="*/ 2600327 h 6366549"/>
              <a:gd name="connsiteX3" fmla="*/ 3222363 w 4316879"/>
              <a:gd name="connsiteY3" fmla="*/ 4700982 h 6366549"/>
              <a:gd name="connsiteX4" fmla="*/ 3205370 w 4316879"/>
              <a:gd name="connsiteY4" fmla="*/ 4340675 h 6366549"/>
              <a:gd name="connsiteX5" fmla="*/ 3042212 w 4316879"/>
              <a:gd name="connsiteY5" fmla="*/ 5013701 h 6366549"/>
              <a:gd name="connsiteX6" fmla="*/ 2926642 w 4316879"/>
              <a:gd name="connsiteY6" fmla="*/ 4904929 h 6366549"/>
              <a:gd name="connsiteX7" fmla="*/ 2627520 w 4316879"/>
              <a:gd name="connsiteY7" fmla="*/ 5829489 h 6366549"/>
              <a:gd name="connsiteX8" fmla="*/ 2647914 w 4316879"/>
              <a:gd name="connsiteY8" fmla="*/ 5044291 h 6366549"/>
              <a:gd name="connsiteX9" fmla="*/ 2556136 w 4316879"/>
              <a:gd name="connsiteY9" fmla="*/ 5183656 h 6366549"/>
              <a:gd name="connsiteX10" fmla="*/ 2413373 w 4316879"/>
              <a:gd name="connsiteY10" fmla="*/ 5251639 h 6366549"/>
              <a:gd name="connsiteX11" fmla="*/ 2284207 w 4316879"/>
              <a:gd name="connsiteY11" fmla="*/ 5329817 h 6366549"/>
              <a:gd name="connsiteX12" fmla="*/ 1842322 w 4316879"/>
              <a:gd name="connsiteY12" fmla="*/ 5975649 h 6366549"/>
              <a:gd name="connsiteX13" fmla="*/ 1638375 w 4316879"/>
              <a:gd name="connsiteY13" fmla="*/ 6366549 h 6366549"/>
              <a:gd name="connsiteX14" fmla="*/ 1492214 w 4316879"/>
              <a:gd name="connsiteY14" fmla="*/ 4697581 h 6366549"/>
              <a:gd name="connsiteX15" fmla="*/ 1475217 w 4316879"/>
              <a:gd name="connsiteY15" fmla="*/ 5367209 h 6366549"/>
              <a:gd name="connsiteX16" fmla="*/ 1468419 w 4316879"/>
              <a:gd name="connsiteY16" fmla="*/ 5479378 h 6366549"/>
              <a:gd name="connsiteX17" fmla="*/ 1397039 w 4316879"/>
              <a:gd name="connsiteY17" fmla="*/ 5550761 h 6366549"/>
              <a:gd name="connsiteX18" fmla="*/ 1329057 w 4316879"/>
              <a:gd name="connsiteY18" fmla="*/ 5492974 h 6366549"/>
              <a:gd name="connsiteX19" fmla="*/ 1315460 w 4316879"/>
              <a:gd name="connsiteY19" fmla="*/ 5251639 h 6366549"/>
              <a:gd name="connsiteX20" fmla="*/ 1271270 w 4316879"/>
              <a:gd name="connsiteY20" fmla="*/ 5027297 h 6366549"/>
              <a:gd name="connsiteX21" fmla="*/ 1179496 w 4316879"/>
              <a:gd name="connsiteY21" fmla="*/ 4707780 h 6366549"/>
              <a:gd name="connsiteX22" fmla="*/ 1108112 w 4316879"/>
              <a:gd name="connsiteY22" fmla="*/ 4316880 h 6366549"/>
              <a:gd name="connsiteX23" fmla="*/ 1074121 w 4316879"/>
              <a:gd name="connsiteY23" fmla="*/ 5068086 h 6366549"/>
              <a:gd name="connsiteX24" fmla="*/ 995943 w 4316879"/>
              <a:gd name="connsiteY24" fmla="*/ 4779160 h 6366549"/>
              <a:gd name="connsiteX25" fmla="*/ 958551 w 4316879"/>
              <a:gd name="connsiteY25" fmla="*/ 4463044 h 6366549"/>
              <a:gd name="connsiteX26" fmla="*/ 904165 w 4316879"/>
              <a:gd name="connsiteY26" fmla="*/ 4174117 h 6366549"/>
              <a:gd name="connsiteX27" fmla="*/ 829385 w 4316879"/>
              <a:gd name="connsiteY27" fmla="*/ 3891992 h 6366549"/>
              <a:gd name="connsiteX28" fmla="*/ 710417 w 4316879"/>
              <a:gd name="connsiteY28" fmla="*/ 4683984 h 6366549"/>
              <a:gd name="connsiteX29" fmla="*/ 628839 w 4316879"/>
              <a:gd name="connsiteY29" fmla="*/ 4469842 h 6366549"/>
              <a:gd name="connsiteX30" fmla="*/ 584648 w 4316879"/>
              <a:gd name="connsiteY30" fmla="*/ 4395061 h 6366549"/>
              <a:gd name="connsiteX31" fmla="*/ 496271 w 4316879"/>
              <a:gd name="connsiteY31" fmla="*/ 4449447 h 6366549"/>
              <a:gd name="connsiteX32" fmla="*/ 356909 w 4316879"/>
              <a:gd name="connsiteY32" fmla="*/ 4945718 h 6366549"/>
              <a:gd name="connsiteX33" fmla="*/ 292324 w 4316879"/>
              <a:gd name="connsiteY33" fmla="*/ 5227843 h 6366549"/>
              <a:gd name="connsiteX34" fmla="*/ 105375 w 4316879"/>
              <a:gd name="connsiteY34" fmla="*/ 4228503 h 6366549"/>
              <a:gd name="connsiteX35" fmla="*/ 13597 w 4316879"/>
              <a:gd name="connsiteY35" fmla="*/ 1138706 h 6366549"/>
              <a:gd name="connsiteX36" fmla="*/ 6798 w 4316879"/>
              <a:gd name="connsiteY36" fmla="*/ 6798 h 636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16879" h="6366549">
                <a:moveTo>
                  <a:pt x="6798" y="0"/>
                </a:moveTo>
                <a:lnTo>
                  <a:pt x="4316879" y="0"/>
                </a:lnTo>
                <a:cubicBezTo>
                  <a:pt x="4204710" y="747806"/>
                  <a:pt x="3987167" y="2076863"/>
                  <a:pt x="3891991" y="2600327"/>
                </a:cubicBezTo>
                <a:cubicBezTo>
                  <a:pt x="3834204" y="2913046"/>
                  <a:pt x="3307343" y="4663590"/>
                  <a:pt x="3222363" y="4700982"/>
                </a:cubicBezTo>
                <a:cubicBezTo>
                  <a:pt x="3164580" y="4585412"/>
                  <a:pt x="3266554" y="4466441"/>
                  <a:pt x="3205370" y="4340675"/>
                </a:cubicBezTo>
                <a:cubicBezTo>
                  <a:pt x="3072802" y="4554818"/>
                  <a:pt x="3130589" y="4806353"/>
                  <a:pt x="3042212" y="5013701"/>
                </a:cubicBezTo>
                <a:cubicBezTo>
                  <a:pt x="2960633" y="5010300"/>
                  <a:pt x="2981028" y="4921923"/>
                  <a:pt x="2926642" y="4904929"/>
                </a:cubicBezTo>
                <a:cubicBezTo>
                  <a:pt x="2763484" y="5299226"/>
                  <a:pt x="2770283" y="5428393"/>
                  <a:pt x="2627520" y="5829489"/>
                </a:cubicBezTo>
                <a:cubicBezTo>
                  <a:pt x="2569733" y="5465781"/>
                  <a:pt x="2630917" y="5414796"/>
                  <a:pt x="2647914" y="5044291"/>
                </a:cubicBezTo>
                <a:cubicBezTo>
                  <a:pt x="2573134" y="5078282"/>
                  <a:pt x="2583329" y="5139466"/>
                  <a:pt x="2556136" y="5183656"/>
                </a:cubicBezTo>
                <a:cubicBezTo>
                  <a:pt x="2522145" y="5241440"/>
                  <a:pt x="2494952" y="5285630"/>
                  <a:pt x="2413373" y="5251639"/>
                </a:cubicBezTo>
                <a:cubicBezTo>
                  <a:pt x="2335196" y="5217648"/>
                  <a:pt x="2314801" y="5265235"/>
                  <a:pt x="2284207" y="5329817"/>
                </a:cubicBezTo>
                <a:cubicBezTo>
                  <a:pt x="2206029" y="5503174"/>
                  <a:pt x="2005480" y="6043631"/>
                  <a:pt x="1842322" y="5975649"/>
                </a:cubicBezTo>
                <a:cubicBezTo>
                  <a:pt x="1764144" y="6050430"/>
                  <a:pt x="1743749" y="6271374"/>
                  <a:pt x="1638375" y="6366549"/>
                </a:cubicBezTo>
                <a:cubicBezTo>
                  <a:pt x="1583989" y="5639138"/>
                  <a:pt x="1634977" y="5401200"/>
                  <a:pt x="1492214" y="4697581"/>
                </a:cubicBezTo>
                <a:cubicBezTo>
                  <a:pt x="1499013" y="4921923"/>
                  <a:pt x="1434428" y="5142867"/>
                  <a:pt x="1475217" y="5367209"/>
                </a:cubicBezTo>
                <a:cubicBezTo>
                  <a:pt x="1482015" y="5404597"/>
                  <a:pt x="1475217" y="5441989"/>
                  <a:pt x="1468419" y="5479378"/>
                </a:cubicBezTo>
                <a:cubicBezTo>
                  <a:pt x="1461621" y="5516770"/>
                  <a:pt x="1444627" y="5550761"/>
                  <a:pt x="1397039" y="5550761"/>
                </a:cubicBezTo>
                <a:cubicBezTo>
                  <a:pt x="1359647" y="5547360"/>
                  <a:pt x="1342653" y="5520167"/>
                  <a:pt x="1329057" y="5492974"/>
                </a:cubicBezTo>
                <a:cubicBezTo>
                  <a:pt x="1288267" y="5411396"/>
                  <a:pt x="1278068" y="5329817"/>
                  <a:pt x="1315460" y="5251639"/>
                </a:cubicBezTo>
                <a:cubicBezTo>
                  <a:pt x="1356250" y="5163262"/>
                  <a:pt x="1346051" y="5095279"/>
                  <a:pt x="1271270" y="5027297"/>
                </a:cubicBezTo>
                <a:cubicBezTo>
                  <a:pt x="1176095" y="4938920"/>
                  <a:pt x="1210086" y="4813151"/>
                  <a:pt x="1179496" y="4707780"/>
                </a:cubicBezTo>
                <a:cubicBezTo>
                  <a:pt x="1145505" y="4592210"/>
                  <a:pt x="1165899" y="4466441"/>
                  <a:pt x="1108112" y="4316880"/>
                </a:cubicBezTo>
                <a:cubicBezTo>
                  <a:pt x="1040130" y="4575213"/>
                  <a:pt x="1138706" y="4809754"/>
                  <a:pt x="1074121" y="5068086"/>
                </a:cubicBezTo>
                <a:cubicBezTo>
                  <a:pt x="985744" y="4962712"/>
                  <a:pt x="1009540" y="4864139"/>
                  <a:pt x="995943" y="4779160"/>
                </a:cubicBezTo>
                <a:cubicBezTo>
                  <a:pt x="982347" y="4673789"/>
                  <a:pt x="975549" y="4568414"/>
                  <a:pt x="958551" y="4463044"/>
                </a:cubicBezTo>
                <a:cubicBezTo>
                  <a:pt x="944955" y="4367868"/>
                  <a:pt x="921163" y="4272693"/>
                  <a:pt x="904165" y="4174117"/>
                </a:cubicBezTo>
                <a:cubicBezTo>
                  <a:pt x="887172" y="4078941"/>
                  <a:pt x="907566" y="3980369"/>
                  <a:pt x="829385" y="3891992"/>
                </a:cubicBezTo>
                <a:cubicBezTo>
                  <a:pt x="676426" y="4133327"/>
                  <a:pt x="747806" y="4405257"/>
                  <a:pt x="710417" y="4683984"/>
                </a:cubicBezTo>
                <a:cubicBezTo>
                  <a:pt x="635637" y="4612605"/>
                  <a:pt x="649233" y="4534423"/>
                  <a:pt x="628839" y="4469842"/>
                </a:cubicBezTo>
                <a:cubicBezTo>
                  <a:pt x="618639" y="4439248"/>
                  <a:pt x="618639" y="4405257"/>
                  <a:pt x="584648" y="4395061"/>
                </a:cubicBezTo>
                <a:cubicBezTo>
                  <a:pt x="537061" y="4384862"/>
                  <a:pt x="509868" y="4415456"/>
                  <a:pt x="496271" y="4449447"/>
                </a:cubicBezTo>
                <a:cubicBezTo>
                  <a:pt x="428289" y="4609204"/>
                  <a:pt x="390900" y="4775762"/>
                  <a:pt x="356909" y="4945718"/>
                </a:cubicBezTo>
                <a:cubicBezTo>
                  <a:pt x="339912" y="5040894"/>
                  <a:pt x="350111" y="5142867"/>
                  <a:pt x="292324" y="5227843"/>
                </a:cubicBezTo>
                <a:cubicBezTo>
                  <a:pt x="44190" y="4918525"/>
                  <a:pt x="91778" y="4575213"/>
                  <a:pt x="105375" y="4228503"/>
                </a:cubicBezTo>
                <a:cubicBezTo>
                  <a:pt x="129167" y="3664249"/>
                  <a:pt x="40790" y="1604384"/>
                  <a:pt x="13597" y="1138706"/>
                </a:cubicBezTo>
                <a:cubicBezTo>
                  <a:pt x="-6798" y="761403"/>
                  <a:pt x="0" y="384102"/>
                  <a:pt x="6798" y="6798"/>
                </a:cubicBezTo>
                <a:close/>
              </a:path>
            </a:pathLst>
          </a:cu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002DD6-6F85-C432-4759-E53B49A93365}"/>
              </a:ext>
            </a:extLst>
          </p:cNvPr>
          <p:cNvSpPr>
            <a:spLocks noGrp="1"/>
          </p:cNvSpPr>
          <p:nvPr>
            <p:ph type="title"/>
          </p:nvPr>
        </p:nvSpPr>
        <p:spPr>
          <a:xfrm>
            <a:off x="752476" y="552844"/>
            <a:ext cx="3399636" cy="2611572"/>
          </a:xfrm>
        </p:spPr>
        <p:txBody>
          <a:bodyPr>
            <a:normAutofit fontScale="90000"/>
          </a:bodyPr>
          <a:lstStyle/>
          <a:p>
            <a:pPr>
              <a:lnSpc>
                <a:spcPct val="150000"/>
              </a:lnSpc>
            </a:pPr>
            <a:r>
              <a:rPr lang="en-US" sz="3600">
                <a:solidFill>
                  <a:schemeClr val="bg1"/>
                </a:solidFill>
              </a:rPr>
              <a:t>Effect Of Various Dimple Configuration</a:t>
            </a:r>
            <a:endParaRPr lang="en-US"/>
          </a:p>
        </p:txBody>
      </p:sp>
      <p:pic>
        <p:nvPicPr>
          <p:cNvPr id="4" name="Content Placeholder 3">
            <a:extLst>
              <a:ext uri="{FF2B5EF4-FFF2-40B4-BE49-F238E27FC236}">
                <a16:creationId xmlns:a16="http://schemas.microsoft.com/office/drawing/2014/main" id="{A10190DD-861C-103C-5EE1-64867A67C9FB}"/>
              </a:ext>
            </a:extLst>
          </p:cNvPr>
          <p:cNvPicPr>
            <a:picLocks noGrp="1" noChangeAspect="1"/>
          </p:cNvPicPr>
          <p:nvPr>
            <p:ph idx="1"/>
          </p:nvPr>
        </p:nvPicPr>
        <p:blipFill>
          <a:blip r:embed="rId3"/>
          <a:stretch>
            <a:fillRect/>
          </a:stretch>
        </p:blipFill>
        <p:spPr>
          <a:xfrm>
            <a:off x="4286234" y="1646631"/>
            <a:ext cx="1820125" cy="193938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91CE4F46-D92B-9CD5-1E52-6019180D71AC}"/>
              </a:ext>
            </a:extLst>
          </p:cNvPr>
          <p:cNvPicPr>
            <a:picLocks noChangeAspect="1"/>
          </p:cNvPicPr>
          <p:nvPr/>
        </p:nvPicPr>
        <p:blipFill>
          <a:blip r:embed="rId4"/>
          <a:stretch>
            <a:fillRect/>
          </a:stretch>
        </p:blipFill>
        <p:spPr>
          <a:xfrm>
            <a:off x="6343839" y="1657027"/>
            <a:ext cx="1767208" cy="193938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BF40BD0-B7E2-B157-0C2F-8966737F6702}"/>
              </a:ext>
            </a:extLst>
          </p:cNvPr>
          <p:cNvPicPr>
            <a:picLocks noChangeAspect="1"/>
          </p:cNvPicPr>
          <p:nvPr/>
        </p:nvPicPr>
        <p:blipFill>
          <a:blip r:embed="rId5"/>
          <a:stretch>
            <a:fillRect/>
          </a:stretch>
        </p:blipFill>
        <p:spPr>
          <a:xfrm>
            <a:off x="8225567" y="1658589"/>
            <a:ext cx="1876381" cy="193625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9E75C32-46D5-74FD-F384-31ADB9241FAE}"/>
              </a:ext>
            </a:extLst>
          </p:cNvPr>
          <p:cNvPicPr>
            <a:picLocks noChangeAspect="1"/>
          </p:cNvPicPr>
          <p:nvPr/>
        </p:nvPicPr>
        <p:blipFill>
          <a:blip r:embed="rId6"/>
          <a:stretch>
            <a:fillRect/>
          </a:stretch>
        </p:blipFill>
        <p:spPr>
          <a:xfrm>
            <a:off x="10261596" y="1647258"/>
            <a:ext cx="1862103" cy="197113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C5C41D5A-5290-A163-C6D8-8155D37CE6DD}"/>
              </a:ext>
            </a:extLst>
          </p:cNvPr>
          <p:cNvSpPr txBox="1"/>
          <p:nvPr/>
        </p:nvSpPr>
        <p:spPr>
          <a:xfrm>
            <a:off x="4155599" y="3898247"/>
            <a:ext cx="205819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4945" indent="-194945" defTabSz="521208">
              <a:spcAft>
                <a:spcPts val="600"/>
              </a:spcAft>
              <a:buAutoNum type="arabicPeriod"/>
            </a:pPr>
            <a:r>
              <a:rPr lang="en-US" sz="1400" b="1" kern="1200">
                <a:solidFill>
                  <a:schemeClr val="bg1"/>
                </a:solidFill>
                <a:latin typeface="Times New Roman"/>
                <a:ea typeface="+mn-ea"/>
                <a:cs typeface="Times New Roman"/>
              </a:rPr>
              <a:t>Callaway Big Bertha</a:t>
            </a:r>
            <a:endParaRPr lang="en-US" sz="1400" kern="1200">
              <a:solidFill>
                <a:schemeClr val="bg1"/>
              </a:solidFill>
              <a:latin typeface="+mn-lt"/>
            </a:endParaRPr>
          </a:p>
          <a:p>
            <a:pPr defTabSz="521208">
              <a:spcAft>
                <a:spcPts val="600"/>
              </a:spcAft>
            </a:pP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Dimple Shape :</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HEXAGONAL</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Diameter: 42.67 mm</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Mass: 45.2g</a:t>
            </a:r>
            <a:endParaRPr lang="en-US" sz="1400" kern="1200">
              <a:solidFill>
                <a:schemeClr val="bg1"/>
              </a:solidFill>
              <a:latin typeface="Times New Roman"/>
              <a:cs typeface="Times New Roman"/>
            </a:endParaRPr>
          </a:p>
          <a:p>
            <a:pPr>
              <a:spcAft>
                <a:spcPts val="600"/>
              </a:spcAft>
            </a:pPr>
            <a:endParaRPr lang="en-US"/>
          </a:p>
        </p:txBody>
      </p:sp>
      <p:sp>
        <p:nvSpPr>
          <p:cNvPr id="9" name="TextBox 8">
            <a:extLst>
              <a:ext uri="{FF2B5EF4-FFF2-40B4-BE49-F238E27FC236}">
                <a16:creationId xmlns:a16="http://schemas.microsoft.com/office/drawing/2014/main" id="{0808DFEB-2DA0-11D3-D448-4D3AA5DF59D2}"/>
              </a:ext>
            </a:extLst>
          </p:cNvPr>
          <p:cNvSpPr txBox="1"/>
          <p:nvPr/>
        </p:nvSpPr>
        <p:spPr>
          <a:xfrm>
            <a:off x="6361636" y="3894991"/>
            <a:ext cx="1731267" cy="23584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1208">
              <a:spcAft>
                <a:spcPts val="600"/>
              </a:spcAft>
            </a:pPr>
            <a:r>
              <a:rPr lang="en-US" sz="1400" b="1" kern="1200">
                <a:solidFill>
                  <a:schemeClr val="bg1"/>
                </a:solidFill>
                <a:latin typeface="Times New Roman"/>
                <a:ea typeface="+mn-ea"/>
                <a:cs typeface="Times New Roman"/>
              </a:rPr>
              <a:t>2. Titleist Pro V1</a:t>
            </a:r>
            <a:endParaRPr lang="en-US" sz="1400" b="1" kern="1200">
              <a:solidFill>
                <a:schemeClr val="bg1"/>
              </a:solidFill>
              <a:latin typeface="Times New Roman"/>
              <a:cs typeface="Times New Roman"/>
            </a:endParaRPr>
          </a:p>
          <a:p>
            <a:pPr defTabSz="521208">
              <a:spcAft>
                <a:spcPts val="600"/>
              </a:spcAft>
            </a:pPr>
            <a:endParaRPr lang="en-US" sz="1400" b="1">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Dimple Shape:</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CIRCULAR</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Diameter: 42.67 mm</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Mass: 45.6g</a:t>
            </a:r>
            <a:endParaRPr lang="en-US" sz="1400" kern="1200">
              <a:solidFill>
                <a:schemeClr val="bg1"/>
              </a:solidFill>
              <a:latin typeface="Times New Roman"/>
              <a:cs typeface="Times New Roman"/>
            </a:endParaRPr>
          </a:p>
          <a:p>
            <a:pPr defTabSz="521208">
              <a:spcAft>
                <a:spcPts val="600"/>
              </a:spcAft>
            </a:pPr>
            <a:endParaRPr lang="en-US" sz="1026" kern="1200">
              <a:solidFill>
                <a:schemeClr val="tx1"/>
              </a:solidFill>
              <a:latin typeface="+mn-lt"/>
              <a:ea typeface="+mn-ea"/>
              <a:cs typeface="+mn-cs"/>
            </a:endParaRPr>
          </a:p>
          <a:p>
            <a:pPr>
              <a:spcAft>
                <a:spcPts val="600"/>
              </a:spcAft>
            </a:pPr>
            <a:endParaRPr lang="en-US"/>
          </a:p>
        </p:txBody>
      </p:sp>
      <p:sp>
        <p:nvSpPr>
          <p:cNvPr id="10" name="TextBox 9">
            <a:extLst>
              <a:ext uri="{FF2B5EF4-FFF2-40B4-BE49-F238E27FC236}">
                <a16:creationId xmlns:a16="http://schemas.microsoft.com/office/drawing/2014/main" id="{80CBE105-BA62-C817-4A17-F06E07E3D04C}"/>
              </a:ext>
            </a:extLst>
          </p:cNvPr>
          <p:cNvSpPr txBox="1"/>
          <p:nvPr/>
        </p:nvSpPr>
        <p:spPr>
          <a:xfrm>
            <a:off x="10465128" y="3898246"/>
            <a:ext cx="14561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1208">
              <a:spcAft>
                <a:spcPts val="600"/>
              </a:spcAft>
            </a:pPr>
            <a:r>
              <a:rPr lang="en-US" sz="1400" b="1" kern="1200">
                <a:solidFill>
                  <a:schemeClr val="bg1"/>
                </a:solidFill>
                <a:latin typeface="Times New Roman"/>
                <a:ea typeface="+mn-ea"/>
                <a:cs typeface="Times New Roman"/>
              </a:rPr>
              <a:t>4. Squash Ball</a:t>
            </a:r>
            <a:endParaRPr lang="en-US" sz="1400" b="1" kern="1200">
              <a:solidFill>
                <a:schemeClr val="bg1"/>
              </a:solidFill>
              <a:latin typeface="Times New Roman"/>
              <a:cs typeface="Times New Roman"/>
            </a:endParaRPr>
          </a:p>
          <a:p>
            <a:pPr defTabSz="521208">
              <a:spcAft>
                <a:spcPts val="600"/>
              </a:spcAft>
            </a:pP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NO DIMPLES</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Diameter: 40.45</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Mass: 24.9g</a:t>
            </a:r>
            <a:endParaRPr lang="en-US" sz="1400">
              <a:solidFill>
                <a:schemeClr val="bg1"/>
              </a:solidFill>
              <a:latin typeface="Times New Roman"/>
              <a:cs typeface="Times New Roman"/>
            </a:endParaRPr>
          </a:p>
        </p:txBody>
      </p:sp>
      <p:sp>
        <p:nvSpPr>
          <p:cNvPr id="11" name="TextBox 10">
            <a:extLst>
              <a:ext uri="{FF2B5EF4-FFF2-40B4-BE49-F238E27FC236}">
                <a16:creationId xmlns:a16="http://schemas.microsoft.com/office/drawing/2014/main" id="{50094824-0208-6DF4-0C2B-C9ECBD40E2C2}"/>
              </a:ext>
            </a:extLst>
          </p:cNvPr>
          <p:cNvSpPr txBox="1"/>
          <p:nvPr/>
        </p:nvSpPr>
        <p:spPr>
          <a:xfrm>
            <a:off x="8330792" y="3890920"/>
            <a:ext cx="2384094" cy="2573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1208">
              <a:spcAft>
                <a:spcPts val="600"/>
              </a:spcAft>
            </a:pPr>
            <a:r>
              <a:rPr lang="en-US" sz="1400" b="1" kern="1200">
                <a:solidFill>
                  <a:schemeClr val="bg1"/>
                </a:solidFill>
                <a:latin typeface="Times New Roman"/>
                <a:ea typeface="+mn-ea"/>
                <a:cs typeface="Times New Roman"/>
              </a:rPr>
              <a:t>3.  Top Flite D2</a:t>
            </a:r>
            <a:endParaRPr lang="en-US" sz="1400" b="1" kern="1200">
              <a:solidFill>
                <a:schemeClr val="bg1"/>
              </a:solidFill>
              <a:latin typeface="Times New Roman"/>
              <a:cs typeface="Times New Roman"/>
            </a:endParaRPr>
          </a:p>
          <a:p>
            <a:pPr defTabSz="521208">
              <a:spcAft>
                <a:spcPts val="600"/>
              </a:spcAft>
            </a:pP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Dimple Shape:</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CIRCULAR WITHIN CIRCULAR</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Diameter: 42.67 mm</a:t>
            </a:r>
            <a:endParaRPr lang="en-US" sz="1400" kern="1200">
              <a:solidFill>
                <a:schemeClr val="bg1"/>
              </a:solidFill>
              <a:latin typeface="Times New Roman"/>
              <a:cs typeface="Times New Roman"/>
            </a:endParaRPr>
          </a:p>
          <a:p>
            <a:pPr defTabSz="521208">
              <a:spcAft>
                <a:spcPts val="600"/>
              </a:spcAft>
            </a:pPr>
            <a:r>
              <a:rPr lang="en-US" sz="1400" kern="1200">
                <a:solidFill>
                  <a:schemeClr val="bg1"/>
                </a:solidFill>
                <a:latin typeface="Times New Roman"/>
                <a:ea typeface="+mn-ea"/>
                <a:cs typeface="Times New Roman"/>
              </a:rPr>
              <a:t>Mass: 45.5g</a:t>
            </a:r>
            <a:endParaRPr lang="en-US" sz="1400" kern="1200">
              <a:solidFill>
                <a:schemeClr val="bg1"/>
              </a:solidFill>
              <a:latin typeface="Times New Roman"/>
              <a:cs typeface="Times New Roman"/>
            </a:endParaRPr>
          </a:p>
          <a:p>
            <a:pPr defTabSz="521208">
              <a:spcAft>
                <a:spcPts val="600"/>
              </a:spcAft>
            </a:pPr>
            <a:endParaRPr lang="en-US" sz="1026" kern="1200">
              <a:solidFill>
                <a:schemeClr val="tx1"/>
              </a:solidFill>
              <a:latin typeface="+mn-lt"/>
              <a:ea typeface="+mn-ea"/>
              <a:cs typeface="+mn-cs"/>
            </a:endParaRPr>
          </a:p>
          <a:p>
            <a:pPr>
              <a:spcAft>
                <a:spcPts val="600"/>
              </a:spcAft>
            </a:pPr>
            <a:endParaRPr lang="en-US"/>
          </a:p>
        </p:txBody>
      </p:sp>
      <p:sp>
        <p:nvSpPr>
          <p:cNvPr id="3" name="TextBox 2">
            <a:extLst>
              <a:ext uri="{FF2B5EF4-FFF2-40B4-BE49-F238E27FC236}">
                <a16:creationId xmlns:a16="http://schemas.microsoft.com/office/drawing/2014/main" id="{F86B8484-CC6A-292C-519E-C07F2957A41B}"/>
              </a:ext>
            </a:extLst>
          </p:cNvPr>
          <p:cNvSpPr txBox="1"/>
          <p:nvPr/>
        </p:nvSpPr>
        <p:spPr>
          <a:xfrm>
            <a:off x="6600332" y="6116310"/>
            <a:ext cx="31011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1208">
              <a:spcAft>
                <a:spcPts val="600"/>
              </a:spcAft>
            </a:pPr>
            <a:r>
              <a:rPr lang="en-US" sz="1200" kern="1200">
                <a:solidFill>
                  <a:schemeClr val="bg1"/>
                </a:solidFill>
                <a:latin typeface="Times New Roman"/>
                <a:ea typeface="+mn-ea"/>
                <a:cs typeface="Times New Roman"/>
              </a:rPr>
              <a:t>Fig. </a:t>
            </a:r>
            <a:r>
              <a:rPr lang="en-US" sz="1200">
                <a:solidFill>
                  <a:schemeClr val="bg1"/>
                </a:solidFill>
                <a:latin typeface="Times New Roman"/>
                <a:cs typeface="Times New Roman"/>
              </a:rPr>
              <a:t>3.1</a:t>
            </a:r>
            <a:r>
              <a:rPr lang="en-US" sz="1200" kern="1200">
                <a:solidFill>
                  <a:schemeClr val="bg1"/>
                </a:solidFill>
                <a:latin typeface="Times New Roman"/>
                <a:ea typeface="+mn-ea"/>
                <a:cs typeface="Times New Roman"/>
              </a:rPr>
              <a:t>: Different dimple configurations</a:t>
            </a:r>
            <a:r>
              <a:rPr lang="en-US" sz="1200" baseline="30000">
                <a:solidFill>
                  <a:schemeClr val="bg1"/>
                </a:solidFill>
                <a:latin typeface="Times New Roman"/>
                <a:cs typeface="Times New Roman"/>
              </a:rPr>
              <a:t>[3]</a:t>
            </a:r>
          </a:p>
        </p:txBody>
      </p:sp>
    </p:spTree>
    <p:extLst>
      <p:ext uri="{BB962C8B-B14F-4D97-AF65-F5344CB8AC3E}">
        <p14:creationId xmlns:p14="http://schemas.microsoft.com/office/powerpoint/2010/main" val="4222172069"/>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874F15-BD05-23FE-89A8-BA78AF4B4BEF}"/>
              </a:ext>
            </a:extLst>
          </p:cNvPr>
          <p:cNvPicPr>
            <a:picLocks noChangeAspect="1"/>
          </p:cNvPicPr>
          <p:nvPr/>
        </p:nvPicPr>
        <p:blipFill>
          <a:blip r:embed="rId2"/>
          <a:stretch>
            <a:fillRect/>
          </a:stretch>
        </p:blipFill>
        <p:spPr>
          <a:xfrm>
            <a:off x="37082" y="866176"/>
            <a:ext cx="5988023" cy="3917223"/>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24C7402-3B93-D1DB-E11E-7C7B34691A14}"/>
              </a:ext>
            </a:extLst>
          </p:cNvPr>
          <p:cNvPicPr>
            <a:picLocks noChangeAspect="1"/>
          </p:cNvPicPr>
          <p:nvPr/>
        </p:nvPicPr>
        <p:blipFill>
          <a:blip r:embed="rId3"/>
          <a:stretch>
            <a:fillRect/>
          </a:stretch>
        </p:blipFill>
        <p:spPr>
          <a:xfrm>
            <a:off x="6132395" y="862690"/>
            <a:ext cx="5918053" cy="385028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5A3B830-797B-67CF-B1EC-44FD391AD6BF}"/>
              </a:ext>
            </a:extLst>
          </p:cNvPr>
          <p:cNvSpPr txBox="1"/>
          <p:nvPr/>
        </p:nvSpPr>
        <p:spPr>
          <a:xfrm>
            <a:off x="242867" y="4844280"/>
            <a:ext cx="57768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ea typeface="+mn-lt"/>
                <a:cs typeface="+mn-lt"/>
              </a:rPr>
              <a:t>Aerodynamic drag as a function of speeds for all the golf balls</a:t>
            </a:r>
            <a:endParaRPr lang="en-US" sz="1600">
              <a:latin typeface="Times New Roman"/>
            </a:endParaRPr>
          </a:p>
        </p:txBody>
      </p:sp>
      <p:sp>
        <p:nvSpPr>
          <p:cNvPr id="7" name="TextBox 6">
            <a:extLst>
              <a:ext uri="{FF2B5EF4-FFF2-40B4-BE49-F238E27FC236}">
                <a16:creationId xmlns:a16="http://schemas.microsoft.com/office/drawing/2014/main" id="{0922884D-F920-C2D7-A624-BED79940D5DA}"/>
              </a:ext>
            </a:extLst>
          </p:cNvPr>
          <p:cNvSpPr txBox="1"/>
          <p:nvPr/>
        </p:nvSpPr>
        <p:spPr>
          <a:xfrm>
            <a:off x="6164448" y="4881115"/>
            <a:ext cx="57768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ea typeface="+mn-lt"/>
                <a:cs typeface="+mn-lt"/>
              </a:rPr>
              <a:t>Drag coefficient as a function of Reynolds number for the golf balls</a:t>
            </a:r>
          </a:p>
        </p:txBody>
      </p:sp>
      <p:sp>
        <p:nvSpPr>
          <p:cNvPr id="2" name="TextBox 1">
            <a:extLst>
              <a:ext uri="{FF2B5EF4-FFF2-40B4-BE49-F238E27FC236}">
                <a16:creationId xmlns:a16="http://schemas.microsoft.com/office/drawing/2014/main" id="{2B0357D7-CE73-9ED2-1D7F-E1B5A00ED408}"/>
              </a:ext>
            </a:extLst>
          </p:cNvPr>
          <p:cNvSpPr txBox="1"/>
          <p:nvPr/>
        </p:nvSpPr>
        <p:spPr>
          <a:xfrm>
            <a:off x="3951552" y="5216260"/>
            <a:ext cx="42777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3.2 : Drag and Drag Coefficients </a:t>
            </a:r>
            <a:r>
              <a:rPr lang="en-US" sz="1200" baseline="30000">
                <a:latin typeface="Times New Roman"/>
                <a:cs typeface="Times New Roman"/>
              </a:rPr>
              <a:t>[4]</a:t>
            </a:r>
            <a:endParaRPr lang="en-US" sz="1200" baseline="30000"/>
          </a:p>
        </p:txBody>
      </p:sp>
      <p:sp>
        <p:nvSpPr>
          <p:cNvPr id="3" name="TextBox 2">
            <a:extLst>
              <a:ext uri="{FF2B5EF4-FFF2-40B4-BE49-F238E27FC236}">
                <a16:creationId xmlns:a16="http://schemas.microsoft.com/office/drawing/2014/main" id="{5DE75D4D-1D34-4B7E-9051-50064D3E8C69}"/>
              </a:ext>
            </a:extLst>
          </p:cNvPr>
          <p:cNvSpPr txBox="1"/>
          <p:nvPr/>
        </p:nvSpPr>
        <p:spPr>
          <a:xfrm>
            <a:off x="178405" y="5767916"/>
            <a:ext cx="11671904" cy="786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
            </a:pPr>
            <a:r>
              <a:rPr lang="en-US" sz="1600">
                <a:latin typeface="Times New Roman"/>
                <a:ea typeface="+mn-lt"/>
                <a:cs typeface="+mn-lt"/>
              </a:rPr>
              <a:t>The change from the sub-critical region to the critical region occurs at approximately Re = 1.0×10^5</a:t>
            </a:r>
            <a:endParaRPr lang="en-US" sz="1600">
              <a:latin typeface="Times New Roman"/>
              <a:ea typeface="+mn-lt"/>
              <a:cs typeface="Times New Roman"/>
            </a:endParaRPr>
          </a:p>
          <a:p>
            <a:pPr marL="285750" indent="-285750">
              <a:lnSpc>
                <a:spcPct val="150000"/>
              </a:lnSpc>
              <a:buFont typeface="Wingdings"/>
              <a:buChar char="§"/>
            </a:pPr>
            <a:r>
              <a:rPr lang="en-US" sz="1600">
                <a:latin typeface="Times New Roman"/>
                <a:ea typeface="+mn-lt"/>
                <a:cs typeface="+mn-lt"/>
              </a:rPr>
              <a:t>The average drag coefficient for the golf ball is around 0.2 after the transition</a:t>
            </a:r>
            <a:endParaRPr lang="en-US" sz="1600">
              <a:latin typeface="Times New Roman"/>
              <a:cs typeface="Times New Roman"/>
            </a:endParaRPr>
          </a:p>
        </p:txBody>
      </p:sp>
    </p:spTree>
    <p:extLst>
      <p:ext uri="{BB962C8B-B14F-4D97-AF65-F5344CB8AC3E}">
        <p14:creationId xmlns:p14="http://schemas.microsoft.com/office/powerpoint/2010/main" val="772025700"/>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AE71-88EA-C294-7835-91E5ED40190E}"/>
              </a:ext>
            </a:extLst>
          </p:cNvPr>
          <p:cNvSpPr>
            <a:spLocks noGrp="1"/>
          </p:cNvSpPr>
          <p:nvPr>
            <p:ph type="title"/>
          </p:nvPr>
        </p:nvSpPr>
        <p:spPr>
          <a:xfrm>
            <a:off x="198114" y="66730"/>
            <a:ext cx="10515600" cy="1325563"/>
          </a:xfrm>
        </p:spPr>
        <p:txBody>
          <a:bodyPr>
            <a:normAutofit/>
          </a:bodyPr>
          <a:lstStyle/>
          <a:p>
            <a:pPr marL="342900" indent="-342900">
              <a:buFont typeface="Wingdings"/>
              <a:buChar char="Ø"/>
            </a:pPr>
            <a:r>
              <a:rPr lang="en-US" sz="2400" i="0"/>
              <a:t>Influence of Dimple Depth on CL</a:t>
            </a:r>
            <a:endParaRPr lang="en-US" sz="2400"/>
          </a:p>
        </p:txBody>
      </p:sp>
      <p:pic>
        <p:nvPicPr>
          <p:cNvPr id="4" name="Picture 3">
            <a:extLst>
              <a:ext uri="{FF2B5EF4-FFF2-40B4-BE49-F238E27FC236}">
                <a16:creationId xmlns:a16="http://schemas.microsoft.com/office/drawing/2014/main" id="{A88C7F93-4FE7-BC44-AE61-BC3C5CF8C942}"/>
              </a:ext>
            </a:extLst>
          </p:cNvPr>
          <p:cNvPicPr>
            <a:picLocks noChangeAspect="1"/>
          </p:cNvPicPr>
          <p:nvPr/>
        </p:nvPicPr>
        <p:blipFill>
          <a:blip r:embed="rId2"/>
          <a:stretch>
            <a:fillRect/>
          </a:stretch>
        </p:blipFill>
        <p:spPr>
          <a:xfrm>
            <a:off x="6160804" y="3266126"/>
            <a:ext cx="5750361" cy="33222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BC40AD6-4F9C-D4B7-E03A-4DF4B595A2AA}"/>
              </a:ext>
            </a:extLst>
          </p:cNvPr>
          <p:cNvPicPr>
            <a:picLocks noChangeAspect="1"/>
          </p:cNvPicPr>
          <p:nvPr/>
        </p:nvPicPr>
        <p:blipFill>
          <a:blip r:embed="rId3"/>
          <a:stretch>
            <a:fillRect/>
          </a:stretch>
        </p:blipFill>
        <p:spPr>
          <a:xfrm>
            <a:off x="199395" y="3261888"/>
            <a:ext cx="5693354" cy="332226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BFE99B62-13C7-E678-7F2F-DADBA087137B}"/>
              </a:ext>
            </a:extLst>
          </p:cNvPr>
          <p:cNvPicPr>
            <a:picLocks noChangeAspect="1"/>
          </p:cNvPicPr>
          <p:nvPr/>
        </p:nvPicPr>
        <p:blipFill>
          <a:blip r:embed="rId4"/>
          <a:stretch>
            <a:fillRect/>
          </a:stretch>
        </p:blipFill>
        <p:spPr>
          <a:xfrm>
            <a:off x="6230844" y="70741"/>
            <a:ext cx="5826044" cy="265735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1879706-066E-CADF-C3D5-1C57D6B5309F}"/>
              </a:ext>
            </a:extLst>
          </p:cNvPr>
          <p:cNvPicPr>
            <a:picLocks noChangeAspect="1"/>
          </p:cNvPicPr>
          <p:nvPr/>
        </p:nvPicPr>
        <p:blipFill>
          <a:blip r:embed="rId5"/>
          <a:stretch>
            <a:fillRect/>
          </a:stretch>
        </p:blipFill>
        <p:spPr>
          <a:xfrm>
            <a:off x="76230" y="1400369"/>
            <a:ext cx="5930721" cy="1287113"/>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493EB535-110F-F090-CDC5-A6AE65AEF880}"/>
              </a:ext>
            </a:extLst>
          </p:cNvPr>
          <p:cNvSpPr txBox="1"/>
          <p:nvPr/>
        </p:nvSpPr>
        <p:spPr>
          <a:xfrm>
            <a:off x="1899634" y="3349848"/>
            <a:ext cx="2039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Golf Ball A</a:t>
            </a:r>
          </a:p>
        </p:txBody>
      </p:sp>
      <p:sp>
        <p:nvSpPr>
          <p:cNvPr id="10" name="TextBox 9">
            <a:extLst>
              <a:ext uri="{FF2B5EF4-FFF2-40B4-BE49-F238E27FC236}">
                <a16:creationId xmlns:a16="http://schemas.microsoft.com/office/drawing/2014/main" id="{C3448AF0-2C47-0D45-693A-835B7FEBEB05}"/>
              </a:ext>
            </a:extLst>
          </p:cNvPr>
          <p:cNvSpPr txBox="1"/>
          <p:nvPr/>
        </p:nvSpPr>
        <p:spPr>
          <a:xfrm>
            <a:off x="8194332" y="3352860"/>
            <a:ext cx="2039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Golf Ball B</a:t>
            </a:r>
          </a:p>
        </p:txBody>
      </p:sp>
      <p:sp>
        <p:nvSpPr>
          <p:cNvPr id="3" name="TextBox 2">
            <a:extLst>
              <a:ext uri="{FF2B5EF4-FFF2-40B4-BE49-F238E27FC236}">
                <a16:creationId xmlns:a16="http://schemas.microsoft.com/office/drawing/2014/main" id="{DAF48338-B255-9980-916D-9417953F9198}"/>
              </a:ext>
            </a:extLst>
          </p:cNvPr>
          <p:cNvSpPr txBox="1"/>
          <p:nvPr/>
        </p:nvSpPr>
        <p:spPr>
          <a:xfrm>
            <a:off x="4786004" y="6585031"/>
            <a:ext cx="34103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cs typeface="Times New Roman"/>
              </a:rPr>
              <a:t>Fig. 3.4 : C</a:t>
            </a:r>
            <a:r>
              <a:rPr lang="en-US" sz="1200" baseline="-25000" dirty="0">
                <a:latin typeface="Times New Roman"/>
                <a:cs typeface="Times New Roman"/>
              </a:rPr>
              <a:t>L</a:t>
            </a:r>
            <a:r>
              <a:rPr lang="en-US" sz="1200" dirty="0">
                <a:latin typeface="Times New Roman"/>
                <a:cs typeface="Times New Roman"/>
              </a:rPr>
              <a:t> vs Spin factor curve</a:t>
            </a:r>
            <a:r>
              <a:rPr lang="en-US" sz="1200" baseline="30000" dirty="0">
                <a:latin typeface="Times New Roman"/>
                <a:cs typeface="Times New Roman"/>
              </a:rPr>
              <a:t>[3]</a:t>
            </a:r>
          </a:p>
        </p:txBody>
      </p:sp>
      <p:sp>
        <p:nvSpPr>
          <p:cNvPr id="11" name="TextBox 10">
            <a:extLst>
              <a:ext uri="{FF2B5EF4-FFF2-40B4-BE49-F238E27FC236}">
                <a16:creationId xmlns:a16="http://schemas.microsoft.com/office/drawing/2014/main" id="{41798860-6E9D-7701-A9E1-C0A9B9B83589}"/>
              </a:ext>
            </a:extLst>
          </p:cNvPr>
          <p:cNvSpPr txBox="1"/>
          <p:nvPr/>
        </p:nvSpPr>
        <p:spPr>
          <a:xfrm>
            <a:off x="654843" y="2796645"/>
            <a:ext cx="95906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3.3 : Dimple configuration and their effects on distance and height </a:t>
            </a:r>
            <a:r>
              <a:rPr lang="en-US" sz="1200" baseline="30000">
                <a:latin typeface="Times New Roman"/>
                <a:cs typeface="Times New Roman"/>
              </a:rPr>
              <a:t>[3]</a:t>
            </a:r>
            <a:endParaRPr lang="en-US"/>
          </a:p>
        </p:txBody>
      </p:sp>
    </p:spTree>
    <p:extLst>
      <p:ext uri="{BB962C8B-B14F-4D97-AF65-F5344CB8AC3E}">
        <p14:creationId xmlns:p14="http://schemas.microsoft.com/office/powerpoint/2010/main" val="2036031979"/>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2A79-4EAD-E77C-EA15-D235D05EECD0}"/>
              </a:ext>
            </a:extLst>
          </p:cNvPr>
          <p:cNvSpPr>
            <a:spLocks noGrp="1"/>
          </p:cNvSpPr>
          <p:nvPr>
            <p:ph type="title"/>
          </p:nvPr>
        </p:nvSpPr>
        <p:spPr>
          <a:xfrm>
            <a:off x="127476" y="195046"/>
            <a:ext cx="10515600" cy="1325563"/>
          </a:xfrm>
        </p:spPr>
        <p:txBody>
          <a:bodyPr>
            <a:normAutofit/>
          </a:bodyPr>
          <a:lstStyle/>
          <a:p>
            <a:pPr marL="457200" indent="-457200">
              <a:buFont typeface="Wingdings"/>
              <a:buChar char="Ø"/>
            </a:pPr>
            <a:r>
              <a:rPr lang="en-US" sz="2400" i="0"/>
              <a:t>Effect of Tiny Dimples</a:t>
            </a:r>
            <a:endParaRPr lang="en-US" sz="2400"/>
          </a:p>
        </p:txBody>
      </p:sp>
      <p:pic>
        <p:nvPicPr>
          <p:cNvPr id="4" name="Picture 3">
            <a:extLst>
              <a:ext uri="{FF2B5EF4-FFF2-40B4-BE49-F238E27FC236}">
                <a16:creationId xmlns:a16="http://schemas.microsoft.com/office/drawing/2014/main" id="{CBD95E53-BFC6-16D6-5AB4-60BF97D70AAD}"/>
              </a:ext>
            </a:extLst>
          </p:cNvPr>
          <p:cNvPicPr>
            <a:picLocks noChangeAspect="1"/>
          </p:cNvPicPr>
          <p:nvPr/>
        </p:nvPicPr>
        <p:blipFill>
          <a:blip r:embed="rId2"/>
          <a:stretch>
            <a:fillRect/>
          </a:stretch>
        </p:blipFill>
        <p:spPr>
          <a:xfrm>
            <a:off x="66541" y="1526847"/>
            <a:ext cx="8098664" cy="1239262"/>
          </a:xfrm>
          <a:prstGeom prst="rect">
            <a:avLst/>
          </a:prstGeom>
        </p:spPr>
      </p:pic>
      <p:pic>
        <p:nvPicPr>
          <p:cNvPr id="5" name="Picture 4">
            <a:extLst>
              <a:ext uri="{FF2B5EF4-FFF2-40B4-BE49-F238E27FC236}">
                <a16:creationId xmlns:a16="http://schemas.microsoft.com/office/drawing/2014/main" id="{A4F7B15D-20BC-DE97-6FB4-11BC6B00DE7C}"/>
              </a:ext>
            </a:extLst>
          </p:cNvPr>
          <p:cNvPicPr>
            <a:picLocks noChangeAspect="1"/>
          </p:cNvPicPr>
          <p:nvPr/>
        </p:nvPicPr>
        <p:blipFill>
          <a:blip r:embed="rId3"/>
          <a:stretch>
            <a:fillRect/>
          </a:stretch>
        </p:blipFill>
        <p:spPr>
          <a:xfrm>
            <a:off x="8354319" y="800472"/>
            <a:ext cx="1573370" cy="1564695"/>
          </a:xfrm>
          <a:prstGeom prst="rect">
            <a:avLst/>
          </a:prstGeom>
        </p:spPr>
      </p:pic>
      <p:pic>
        <p:nvPicPr>
          <p:cNvPr id="6" name="Picture 5">
            <a:extLst>
              <a:ext uri="{FF2B5EF4-FFF2-40B4-BE49-F238E27FC236}">
                <a16:creationId xmlns:a16="http://schemas.microsoft.com/office/drawing/2014/main" id="{20D75624-C467-706E-D738-36ED0A86398F}"/>
              </a:ext>
            </a:extLst>
          </p:cNvPr>
          <p:cNvPicPr>
            <a:picLocks noChangeAspect="1"/>
          </p:cNvPicPr>
          <p:nvPr/>
        </p:nvPicPr>
        <p:blipFill>
          <a:blip r:embed="rId4"/>
          <a:stretch>
            <a:fillRect/>
          </a:stretch>
        </p:blipFill>
        <p:spPr>
          <a:xfrm>
            <a:off x="10168093" y="739341"/>
            <a:ext cx="1627032" cy="1622562"/>
          </a:xfrm>
          <a:prstGeom prst="rect">
            <a:avLst/>
          </a:prstGeom>
        </p:spPr>
      </p:pic>
      <p:pic>
        <p:nvPicPr>
          <p:cNvPr id="7" name="Picture 6">
            <a:extLst>
              <a:ext uri="{FF2B5EF4-FFF2-40B4-BE49-F238E27FC236}">
                <a16:creationId xmlns:a16="http://schemas.microsoft.com/office/drawing/2014/main" id="{73F7D090-A98B-0BC1-76DF-5062902E0A09}"/>
              </a:ext>
            </a:extLst>
          </p:cNvPr>
          <p:cNvPicPr>
            <a:picLocks noChangeAspect="1"/>
          </p:cNvPicPr>
          <p:nvPr/>
        </p:nvPicPr>
        <p:blipFill>
          <a:blip r:embed="rId5"/>
          <a:stretch>
            <a:fillRect/>
          </a:stretch>
        </p:blipFill>
        <p:spPr>
          <a:xfrm>
            <a:off x="66540" y="2968297"/>
            <a:ext cx="11887199" cy="3411321"/>
          </a:xfrm>
          <a:prstGeom prst="rect">
            <a:avLst/>
          </a:prstGeom>
        </p:spPr>
      </p:pic>
      <p:sp>
        <p:nvSpPr>
          <p:cNvPr id="8" name="TextBox 7">
            <a:extLst>
              <a:ext uri="{FF2B5EF4-FFF2-40B4-BE49-F238E27FC236}">
                <a16:creationId xmlns:a16="http://schemas.microsoft.com/office/drawing/2014/main" id="{E41353AC-1CAE-332E-E994-E007666C6F46}"/>
              </a:ext>
            </a:extLst>
          </p:cNvPr>
          <p:cNvSpPr txBox="1"/>
          <p:nvPr/>
        </p:nvSpPr>
        <p:spPr>
          <a:xfrm>
            <a:off x="8354855" y="2409214"/>
            <a:ext cx="17305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Golf Ball C</a:t>
            </a:r>
          </a:p>
        </p:txBody>
      </p:sp>
      <p:sp>
        <p:nvSpPr>
          <p:cNvPr id="9" name="TextBox 8">
            <a:extLst>
              <a:ext uri="{FF2B5EF4-FFF2-40B4-BE49-F238E27FC236}">
                <a16:creationId xmlns:a16="http://schemas.microsoft.com/office/drawing/2014/main" id="{5F9E5152-C6CA-2D78-3807-05815C4C4FE1}"/>
              </a:ext>
            </a:extLst>
          </p:cNvPr>
          <p:cNvSpPr txBox="1"/>
          <p:nvPr/>
        </p:nvSpPr>
        <p:spPr>
          <a:xfrm>
            <a:off x="10168630" y="2409214"/>
            <a:ext cx="17305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Golf Ball D</a:t>
            </a:r>
          </a:p>
        </p:txBody>
      </p:sp>
      <p:sp>
        <p:nvSpPr>
          <p:cNvPr id="3" name="TextBox 2">
            <a:extLst>
              <a:ext uri="{FF2B5EF4-FFF2-40B4-BE49-F238E27FC236}">
                <a16:creationId xmlns:a16="http://schemas.microsoft.com/office/drawing/2014/main" id="{34E6C94F-5FC0-6B49-0247-20D503A78047}"/>
              </a:ext>
            </a:extLst>
          </p:cNvPr>
          <p:cNvSpPr txBox="1"/>
          <p:nvPr/>
        </p:nvSpPr>
        <p:spPr>
          <a:xfrm>
            <a:off x="4362979" y="6442604"/>
            <a:ext cx="45741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3.6 : Height vs Distance plot</a:t>
            </a:r>
            <a:r>
              <a:rPr lang="en-US" sz="1200" baseline="30000">
                <a:latin typeface="Times New Roman"/>
                <a:cs typeface="Times New Roman"/>
              </a:rPr>
              <a:t> [3]</a:t>
            </a:r>
          </a:p>
        </p:txBody>
      </p:sp>
    </p:spTree>
    <p:extLst>
      <p:ext uri="{BB962C8B-B14F-4D97-AF65-F5344CB8AC3E}">
        <p14:creationId xmlns:p14="http://schemas.microsoft.com/office/powerpoint/2010/main" val="1700162574"/>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A96AF-BFB5-EAB7-C4D1-5F0E6EB98927}"/>
              </a:ext>
            </a:extLst>
          </p:cNvPr>
          <p:cNvPicPr>
            <a:picLocks noChangeAspect="1"/>
          </p:cNvPicPr>
          <p:nvPr/>
        </p:nvPicPr>
        <p:blipFill>
          <a:blip r:embed="rId2"/>
          <a:stretch>
            <a:fillRect/>
          </a:stretch>
        </p:blipFill>
        <p:spPr>
          <a:xfrm>
            <a:off x="83825" y="480173"/>
            <a:ext cx="6008915" cy="3713359"/>
          </a:xfrm>
          <a:prstGeom prst="rect">
            <a:avLst/>
          </a:prstGeom>
        </p:spPr>
      </p:pic>
      <p:pic>
        <p:nvPicPr>
          <p:cNvPr id="5" name="Picture 4">
            <a:extLst>
              <a:ext uri="{FF2B5EF4-FFF2-40B4-BE49-F238E27FC236}">
                <a16:creationId xmlns:a16="http://schemas.microsoft.com/office/drawing/2014/main" id="{123DC631-9354-D6E9-42F8-9085F215169F}"/>
              </a:ext>
            </a:extLst>
          </p:cNvPr>
          <p:cNvPicPr>
            <a:picLocks noChangeAspect="1"/>
          </p:cNvPicPr>
          <p:nvPr/>
        </p:nvPicPr>
        <p:blipFill>
          <a:blip r:embed="rId3"/>
          <a:stretch>
            <a:fillRect/>
          </a:stretch>
        </p:blipFill>
        <p:spPr>
          <a:xfrm>
            <a:off x="6119750" y="477562"/>
            <a:ext cx="6017694" cy="3714396"/>
          </a:xfrm>
          <a:prstGeom prst="rect">
            <a:avLst/>
          </a:prstGeom>
        </p:spPr>
      </p:pic>
      <p:sp>
        <p:nvSpPr>
          <p:cNvPr id="6" name="TextBox 5">
            <a:extLst>
              <a:ext uri="{FF2B5EF4-FFF2-40B4-BE49-F238E27FC236}">
                <a16:creationId xmlns:a16="http://schemas.microsoft.com/office/drawing/2014/main" id="{9643DC31-F367-8687-65A4-2149B82F8221}"/>
              </a:ext>
            </a:extLst>
          </p:cNvPr>
          <p:cNvSpPr txBox="1"/>
          <p:nvPr/>
        </p:nvSpPr>
        <p:spPr>
          <a:xfrm>
            <a:off x="1182584" y="553769"/>
            <a:ext cx="5950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Golf Ball C</a:t>
            </a:r>
          </a:p>
        </p:txBody>
      </p:sp>
      <p:sp>
        <p:nvSpPr>
          <p:cNvPr id="7" name="TextBox 6">
            <a:extLst>
              <a:ext uri="{FF2B5EF4-FFF2-40B4-BE49-F238E27FC236}">
                <a16:creationId xmlns:a16="http://schemas.microsoft.com/office/drawing/2014/main" id="{306BB925-4DA2-9EC8-A287-79D7802E871A}"/>
              </a:ext>
            </a:extLst>
          </p:cNvPr>
          <p:cNvSpPr txBox="1"/>
          <p:nvPr/>
        </p:nvSpPr>
        <p:spPr>
          <a:xfrm>
            <a:off x="7129730" y="553769"/>
            <a:ext cx="5950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mn-lt"/>
                <a:cs typeface="+mn-lt"/>
              </a:rPr>
              <a:t>Golf Ball D</a:t>
            </a:r>
            <a:endParaRPr lang="en-US" sz="1400">
              <a:latin typeface="Times New Roman"/>
            </a:endParaRPr>
          </a:p>
        </p:txBody>
      </p:sp>
      <p:sp>
        <p:nvSpPr>
          <p:cNvPr id="2" name="TextBox 1">
            <a:extLst>
              <a:ext uri="{FF2B5EF4-FFF2-40B4-BE49-F238E27FC236}">
                <a16:creationId xmlns:a16="http://schemas.microsoft.com/office/drawing/2014/main" id="{1FB83B63-304C-DF62-D320-79B81728E9FA}"/>
              </a:ext>
            </a:extLst>
          </p:cNvPr>
          <p:cNvSpPr txBox="1"/>
          <p:nvPr/>
        </p:nvSpPr>
        <p:spPr>
          <a:xfrm>
            <a:off x="3628572" y="4357309"/>
            <a:ext cx="47171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Fig. 3.5 : CL vs Spin factor for Golf Ball C &amp; D</a:t>
            </a:r>
            <a:r>
              <a:rPr lang="en-US" sz="1400" baseline="30000" dirty="0">
                <a:latin typeface="Times New Roman"/>
                <a:cs typeface="Times New Roman"/>
              </a:rPr>
              <a:t> [3]</a:t>
            </a:r>
          </a:p>
        </p:txBody>
      </p:sp>
      <p:sp>
        <p:nvSpPr>
          <p:cNvPr id="3" name="TextBox 2">
            <a:extLst>
              <a:ext uri="{FF2B5EF4-FFF2-40B4-BE49-F238E27FC236}">
                <a16:creationId xmlns:a16="http://schemas.microsoft.com/office/drawing/2014/main" id="{8A30F606-9248-9AA4-2D2A-52ABFB7C825B}"/>
              </a:ext>
            </a:extLst>
          </p:cNvPr>
          <p:cNvSpPr txBox="1"/>
          <p:nvPr/>
        </p:nvSpPr>
        <p:spPr>
          <a:xfrm>
            <a:off x="177964" y="4949223"/>
            <a:ext cx="1188357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It turns out that lift coefficients raise when the depth of dimples is shallow, the number of dimples is lessened, dimples are enlarged, or the share of dimples on all surface is lessened. Also, velocity dependency appears in the low-speed region of 30 m/s or less, and a lift coefficient falls.</a:t>
            </a:r>
            <a:br>
              <a:rPr lang="en-US" sz="1600" b="0" dirty="0">
                <a:effectLst/>
              </a:rPr>
            </a:br>
            <a:endParaRPr lang="en-US" sz="1600" b="0" dirty="0">
              <a:effectLst/>
            </a:endParaRP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In order to avoid the fall of a lift coefficient in a low-velocity range, realizing high lift coefficients on high-speed conditions, tiny dimples are arranged between large dimples.</a:t>
            </a:r>
            <a:endParaRPr lang="en-US" sz="1600" b="0" i="0" u="none" strike="noStrike" dirty="0">
              <a:solidFill>
                <a:srgbClr val="000000"/>
              </a:solidFill>
              <a:effectLst/>
              <a:latin typeface="Arial" panose="020B0604020202020204" pitchFamily="34" charset="0"/>
            </a:endParaRPr>
          </a:p>
          <a:p>
            <a:pPr marL="285750" indent="-285750">
              <a:buFont typeface="Arial"/>
              <a:buChar char="•"/>
            </a:pPr>
            <a:endParaRPr lang="en-US" sz="1600" dirty="0">
              <a:latin typeface="Times New Roman"/>
            </a:endParaRPr>
          </a:p>
        </p:txBody>
      </p:sp>
    </p:spTree>
    <p:extLst>
      <p:ext uri="{BB962C8B-B14F-4D97-AF65-F5344CB8AC3E}">
        <p14:creationId xmlns:p14="http://schemas.microsoft.com/office/powerpoint/2010/main" val="1548059567"/>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170E63-7A1D-28AB-93D2-2A74E0DFD767}"/>
              </a:ext>
            </a:extLst>
          </p:cNvPr>
          <p:cNvSpPr>
            <a:spLocks noGrp="1"/>
          </p:cNvSpPr>
          <p:nvPr>
            <p:ph type="title"/>
          </p:nvPr>
        </p:nvSpPr>
        <p:spPr>
          <a:xfrm>
            <a:off x="304224" y="255732"/>
            <a:ext cx="6163942" cy="1800526"/>
          </a:xfrm>
        </p:spPr>
        <p:txBody>
          <a:bodyPr>
            <a:normAutofit/>
          </a:bodyPr>
          <a:lstStyle/>
          <a:p>
            <a:pPr marL="571500" indent="-571500">
              <a:buFont typeface="Wingdings"/>
              <a:buChar char="Ø"/>
            </a:pPr>
            <a:r>
              <a:rPr lang="en-US" sz="2400" i="0">
                <a:latin typeface="Elephant"/>
                <a:cs typeface="Times New Roman"/>
              </a:rPr>
              <a:t>Dimple configuration effect on CL</a:t>
            </a:r>
            <a:endParaRPr lang="en-US" sz="2400"/>
          </a:p>
        </p:txBody>
      </p:sp>
      <p:sp>
        <p:nvSpPr>
          <p:cNvPr id="9" name="Content Placeholder 8">
            <a:extLst>
              <a:ext uri="{FF2B5EF4-FFF2-40B4-BE49-F238E27FC236}">
                <a16:creationId xmlns:a16="http://schemas.microsoft.com/office/drawing/2014/main" id="{1812FF9F-2C18-77BF-0739-7B91FD9B45B7}"/>
              </a:ext>
            </a:extLst>
          </p:cNvPr>
          <p:cNvSpPr>
            <a:spLocks noGrp="1"/>
          </p:cNvSpPr>
          <p:nvPr>
            <p:ph idx="1"/>
          </p:nvPr>
        </p:nvSpPr>
        <p:spPr>
          <a:xfrm>
            <a:off x="266701" y="1994154"/>
            <a:ext cx="4604346" cy="4119308"/>
          </a:xfrm>
        </p:spPr>
        <p:txBody>
          <a:bodyPr vert="horz" lIns="91440" tIns="45720" rIns="91440" bIns="45720" rtlCol="0" anchor="t">
            <a:noAutofit/>
          </a:bodyPr>
          <a:lstStyle/>
          <a:p>
            <a:pPr marL="342900" indent="-342900" algn="just">
              <a:lnSpc>
                <a:spcPct val="160000"/>
              </a:lnSpc>
            </a:pPr>
            <a:r>
              <a:rPr lang="en-US" sz="1600" dirty="0">
                <a:latin typeface="Times New Roman"/>
                <a:ea typeface="+mn-lt"/>
                <a:cs typeface="+mn-lt"/>
              </a:rPr>
              <a:t>Due to the different boundary layer flows on the top (laminar) and the bottom (turbulence) surfaces of the balls, the reverse Magnus effect is only observed in the drag crisis region, where the flow on the ball surface transitions from laminar to turbulence.</a:t>
            </a:r>
            <a:endParaRPr lang="en-US" sz="1600" dirty="0">
              <a:latin typeface="Times New Roman"/>
              <a:cs typeface="Times New Roman"/>
            </a:endParaRPr>
          </a:p>
          <a:p>
            <a:pPr marL="0" indent="0">
              <a:buNone/>
            </a:pPr>
            <a:endParaRPr lang="en-US" sz="2000" dirty="0"/>
          </a:p>
        </p:txBody>
      </p:sp>
      <p:pic>
        <p:nvPicPr>
          <p:cNvPr id="4" name="Content Placeholder 3" descr="A graph of a graph with red and blue dots&#10;&#10;Description automatically generated">
            <a:extLst>
              <a:ext uri="{FF2B5EF4-FFF2-40B4-BE49-F238E27FC236}">
                <a16:creationId xmlns:a16="http://schemas.microsoft.com/office/drawing/2014/main" id="{515C2FF5-4A4E-73D5-4629-9439E8440B9E}"/>
              </a:ext>
            </a:extLst>
          </p:cNvPr>
          <p:cNvPicPr>
            <a:picLocks noChangeAspect="1"/>
          </p:cNvPicPr>
          <p:nvPr/>
        </p:nvPicPr>
        <p:blipFill rotWithShape="1">
          <a:blip r:embed="rId2"/>
          <a:srcRect l="7754" r="-304" b="15033"/>
          <a:stretch/>
        </p:blipFill>
        <p:spPr>
          <a:xfrm>
            <a:off x="8054016" y="144855"/>
            <a:ext cx="3223126" cy="2754319"/>
          </a:xfrm>
          <a:prstGeom prst="rect">
            <a:avLst/>
          </a:prstGeom>
          <a:ln>
            <a:noFill/>
          </a:ln>
          <a:effectLst>
            <a:outerShdw blurRad="190500" algn="tl" rotWithShape="0">
              <a:srgbClr val="000000">
                <a:alpha val="70000"/>
              </a:srgbClr>
            </a:outerShdw>
          </a:effectLst>
        </p:spPr>
      </p:pic>
      <p:pic>
        <p:nvPicPr>
          <p:cNvPr id="5" name="Picture 4" descr="A close up of a golf ball&#10;&#10;Description automatically generated">
            <a:extLst>
              <a:ext uri="{FF2B5EF4-FFF2-40B4-BE49-F238E27FC236}">
                <a16:creationId xmlns:a16="http://schemas.microsoft.com/office/drawing/2014/main" id="{5A9BEBA7-13CF-9B02-1DA2-EBD190F515B9}"/>
              </a:ext>
            </a:extLst>
          </p:cNvPr>
          <p:cNvPicPr>
            <a:picLocks noChangeAspect="1"/>
          </p:cNvPicPr>
          <p:nvPr/>
        </p:nvPicPr>
        <p:blipFill rotWithShape="1">
          <a:blip r:embed="rId3"/>
          <a:srcRect t="2239" r="189" b="2239"/>
          <a:stretch/>
        </p:blipFill>
        <p:spPr>
          <a:xfrm>
            <a:off x="6304267" y="3529111"/>
            <a:ext cx="5584864" cy="271458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97603EB-6650-C84B-FF35-C769B02E17AC}"/>
              </a:ext>
            </a:extLst>
          </p:cNvPr>
          <p:cNvSpPr txBox="1"/>
          <p:nvPr/>
        </p:nvSpPr>
        <p:spPr>
          <a:xfrm>
            <a:off x="8292041" y="300302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3.7 : C</a:t>
            </a:r>
            <a:r>
              <a:rPr lang="en-US" sz="1200" baseline="-25000">
                <a:latin typeface="Times New Roman"/>
                <a:cs typeface="Times New Roman"/>
              </a:rPr>
              <a:t>L</a:t>
            </a:r>
            <a:r>
              <a:rPr lang="en-US" sz="1200">
                <a:latin typeface="Times New Roman"/>
                <a:cs typeface="Times New Roman"/>
              </a:rPr>
              <a:t> vs S plot</a:t>
            </a:r>
            <a:r>
              <a:rPr lang="en-US" sz="1200" baseline="30000">
                <a:latin typeface="Times New Roman"/>
                <a:cs typeface="Times New Roman"/>
              </a:rPr>
              <a:t> [5]</a:t>
            </a:r>
            <a:endParaRPr lang="en-US" baseline="30000"/>
          </a:p>
        </p:txBody>
      </p:sp>
      <p:sp>
        <p:nvSpPr>
          <p:cNvPr id="6" name="TextBox 5">
            <a:extLst>
              <a:ext uri="{FF2B5EF4-FFF2-40B4-BE49-F238E27FC236}">
                <a16:creationId xmlns:a16="http://schemas.microsoft.com/office/drawing/2014/main" id="{3F541C67-77C1-41FB-930B-7F35E7A1BA5C}"/>
              </a:ext>
            </a:extLst>
          </p:cNvPr>
          <p:cNvSpPr txBox="1"/>
          <p:nvPr/>
        </p:nvSpPr>
        <p:spPr>
          <a:xfrm>
            <a:off x="6529917" y="6429375"/>
            <a:ext cx="51350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3.8 : Different dimple configurations</a:t>
            </a:r>
            <a:r>
              <a:rPr lang="en-US" sz="1200" baseline="30000">
                <a:latin typeface="Times New Roman"/>
                <a:cs typeface="Times New Roman"/>
              </a:rPr>
              <a:t> [5]</a:t>
            </a:r>
            <a:endParaRPr lang="en-US" baseline="30000"/>
          </a:p>
        </p:txBody>
      </p:sp>
    </p:spTree>
    <p:extLst>
      <p:ext uri="{BB962C8B-B14F-4D97-AF65-F5344CB8AC3E}">
        <p14:creationId xmlns:p14="http://schemas.microsoft.com/office/powerpoint/2010/main" val="1684081285"/>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86FFD-D9CF-D020-23E0-58CF6E054B4D}"/>
              </a:ext>
            </a:extLst>
          </p:cNvPr>
          <p:cNvSpPr>
            <a:spLocks noGrp="1"/>
          </p:cNvSpPr>
          <p:nvPr>
            <p:ph type="title"/>
          </p:nvPr>
        </p:nvSpPr>
        <p:spPr>
          <a:xfrm>
            <a:off x="711201" y="153458"/>
            <a:ext cx="5251316" cy="1807305"/>
          </a:xfrm>
        </p:spPr>
        <p:txBody>
          <a:bodyPr>
            <a:normAutofit/>
          </a:bodyPr>
          <a:lstStyle/>
          <a:p>
            <a:r>
              <a:rPr lang="en-US" sz="4400"/>
              <a:t>Conclusions</a:t>
            </a:r>
          </a:p>
        </p:txBody>
      </p:sp>
      <p:pic>
        <p:nvPicPr>
          <p:cNvPr id="5" name="Picture 4" descr="A close up shot of a golf ball">
            <a:extLst>
              <a:ext uri="{FF2B5EF4-FFF2-40B4-BE49-F238E27FC236}">
                <a16:creationId xmlns:a16="http://schemas.microsoft.com/office/drawing/2014/main" id="{238FC4C7-8F54-6D97-2E8D-42B0E00EA211}"/>
              </a:ext>
            </a:extLst>
          </p:cNvPr>
          <p:cNvPicPr>
            <a:picLocks noChangeAspect="1"/>
          </p:cNvPicPr>
          <p:nvPr/>
        </p:nvPicPr>
        <p:blipFill rotWithShape="1">
          <a:blip r:embed="rId2"/>
          <a:srcRect l="39227" r="3039"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44099FFB-FE29-7506-E591-3A57916FA815}"/>
              </a:ext>
            </a:extLst>
          </p:cNvPr>
          <p:cNvSpPr>
            <a:spLocks noGrp="1"/>
          </p:cNvSpPr>
          <p:nvPr>
            <p:ph idx="1"/>
          </p:nvPr>
        </p:nvSpPr>
        <p:spPr>
          <a:xfrm>
            <a:off x="118534" y="1846464"/>
            <a:ext cx="7911037" cy="3843666"/>
          </a:xfrm>
        </p:spPr>
        <p:txBody>
          <a:bodyPr vert="horz" lIns="91440" tIns="45720" rIns="91440" bIns="45720" rtlCol="0" anchor="t">
            <a:noAutofit/>
          </a:bodyPr>
          <a:lstStyle/>
          <a:p>
            <a:pPr>
              <a:lnSpc>
                <a:spcPct val="150000"/>
              </a:lnSpc>
            </a:pPr>
            <a:r>
              <a:rPr lang="en-US" sz="1600" dirty="0">
                <a:latin typeface="Times New Roman"/>
                <a:ea typeface="+mn-lt"/>
                <a:cs typeface="+mn-lt"/>
              </a:rPr>
              <a:t>The dimple characteristics have significant effects on aerodynamic properties of the golf ball.</a:t>
            </a:r>
            <a:endParaRPr lang="en-US" dirty="0"/>
          </a:p>
          <a:p>
            <a:pPr>
              <a:lnSpc>
                <a:spcPct val="150000"/>
              </a:lnSpc>
            </a:pPr>
            <a:r>
              <a:rPr lang="en-US" sz="1600" dirty="0">
                <a:latin typeface="Times New Roman"/>
                <a:ea typeface="+mn-lt"/>
                <a:cs typeface="+mn-lt"/>
              </a:rPr>
              <a:t>Due to complex dimple geometry, the critical region of a golf ball shifts toward a lower Reynolds number compared to that of a smooth ball. Therefore, the golf ball faces relatively lower drag at low speeds and travels longer distance. </a:t>
            </a:r>
          </a:p>
          <a:p>
            <a:pPr>
              <a:lnSpc>
                <a:spcPct val="150000"/>
              </a:lnSpc>
            </a:pPr>
            <a:r>
              <a:rPr lang="en-US" sz="1600" dirty="0">
                <a:latin typeface="Times New Roman"/>
                <a:ea typeface="+mn-lt"/>
                <a:cs typeface="+mn-lt"/>
              </a:rPr>
              <a:t>As a result of the wind tunnel experiment results, in a high flow velocity of 35 m/s or more, a golf ball with shallower dimples has a higher lift coefficient. However, when exceeding a threshold, if it becomes too shallow, a lift coefficient will decline greatly at the low speed of less than 30 m/s, and the Reynolds number dependence will appear.</a:t>
            </a:r>
          </a:p>
          <a:p>
            <a:pPr>
              <a:lnSpc>
                <a:spcPct val="150000"/>
              </a:lnSpc>
            </a:pPr>
            <a:r>
              <a:rPr lang="en-US" sz="1600" dirty="0">
                <a:latin typeface="Times New Roman"/>
                <a:ea typeface="+mn-lt"/>
                <a:cs typeface="+mn-lt"/>
              </a:rPr>
              <a:t>By arranging tiny dimples in the crevices between large dimples, it is able to keep a high lift coefficient. </a:t>
            </a:r>
            <a:endParaRPr lang="en-US" sz="1600" dirty="0">
              <a:latin typeface="Times New Roman"/>
              <a:cs typeface="Times New Roman"/>
            </a:endParaRPr>
          </a:p>
        </p:txBody>
      </p:sp>
    </p:spTree>
    <p:extLst>
      <p:ext uri="{BB962C8B-B14F-4D97-AF65-F5344CB8AC3E}">
        <p14:creationId xmlns:p14="http://schemas.microsoft.com/office/powerpoint/2010/main" val="382315431"/>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84A6BD">
              <a:alpha val="20000"/>
            </a:srgb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15329CA-8338-A0FC-1702-4FBC5C443A38}"/>
              </a:ext>
            </a:extLst>
          </p:cNvPr>
          <p:cNvSpPr>
            <a:spLocks noGrp="1"/>
          </p:cNvSpPr>
          <p:nvPr>
            <p:ph type="title"/>
          </p:nvPr>
        </p:nvSpPr>
        <p:spPr>
          <a:xfrm>
            <a:off x="838200" y="713312"/>
            <a:ext cx="3524250" cy="5431376"/>
          </a:xfrm>
        </p:spPr>
        <p:txBody>
          <a:bodyPr>
            <a:normAutofit/>
          </a:bodyPr>
          <a:lstStyle/>
          <a:p>
            <a:r>
              <a:rPr lang="en-US"/>
              <a:t>References</a:t>
            </a:r>
          </a:p>
        </p:txBody>
      </p:sp>
      <p:sp>
        <p:nvSpPr>
          <p:cNvPr id="3" name="Content Placeholder 2">
            <a:extLst>
              <a:ext uri="{FF2B5EF4-FFF2-40B4-BE49-F238E27FC236}">
                <a16:creationId xmlns:a16="http://schemas.microsoft.com/office/drawing/2014/main" id="{E436A39A-00F5-253E-5713-ECEF8B48480B}"/>
              </a:ext>
            </a:extLst>
          </p:cNvPr>
          <p:cNvSpPr>
            <a:spLocks noGrp="1"/>
          </p:cNvSpPr>
          <p:nvPr>
            <p:ph idx="1"/>
          </p:nvPr>
        </p:nvSpPr>
        <p:spPr>
          <a:xfrm>
            <a:off x="6095999" y="713313"/>
            <a:ext cx="5257801" cy="5431376"/>
          </a:xfrm>
        </p:spPr>
        <p:txBody>
          <a:bodyPr vert="horz" lIns="91440" tIns="45720" rIns="91440" bIns="45720" rtlCol="0" anchor="ctr">
            <a:normAutofit lnSpcReduction="10000"/>
          </a:bodyPr>
          <a:lstStyle/>
          <a:p>
            <a:pPr marL="342900" indent="-342900">
              <a:lnSpc>
                <a:spcPct val="90000"/>
              </a:lnSpc>
              <a:buAutoNum type="arabicPeriod"/>
            </a:pPr>
            <a:r>
              <a:rPr lang="en-US" sz="1700" dirty="0">
                <a:latin typeface="Times New Roman"/>
                <a:cs typeface="Times New Roman"/>
              </a:rPr>
              <a:t>Li, J., </a:t>
            </a:r>
            <a:r>
              <a:rPr lang="en-US" sz="1700" dirty="0" err="1">
                <a:latin typeface="Times New Roman"/>
                <a:cs typeface="Times New Roman"/>
              </a:rPr>
              <a:t>Tsubokura</a:t>
            </a:r>
            <a:r>
              <a:rPr lang="en-US" sz="1700" dirty="0">
                <a:latin typeface="Times New Roman"/>
                <a:cs typeface="Times New Roman"/>
              </a:rPr>
              <a:t>, M., &amp; Tsunoda, M. (2017). Numerical Investigation of the Flow Past a Rotating Golf Ball and Its Comparison with a Rotating Smooth Sphere. Flow, Turbulence and Combustion, 99(3–4), 837–864. </a:t>
            </a:r>
            <a:r>
              <a:rPr lang="en-US" sz="1700" dirty="0">
                <a:latin typeface="Times New Roman"/>
                <a:cs typeface="Times New Roman"/>
                <a:hlinkClick r:id="rId2">
                  <a:extLst>
                    <a:ext uri="{A12FA001-AC4F-418D-AE19-62706E023703}">
                      <ahyp:hlinkClr xmlns:ahyp="http://schemas.microsoft.com/office/drawing/2018/hyperlinkcolor" val="tx"/>
                    </a:ext>
                  </a:extLst>
                </a:hlinkClick>
              </a:rPr>
              <a:t>https://doi.org/10.1007/s10494-017-9859-1</a:t>
            </a:r>
            <a:endParaRPr lang="en-US" sz="1700" dirty="0">
              <a:latin typeface="Times New Roman"/>
              <a:cs typeface="Times New Roman"/>
            </a:endParaRPr>
          </a:p>
          <a:p>
            <a:pPr marL="342900" indent="-342900">
              <a:lnSpc>
                <a:spcPct val="90000"/>
              </a:lnSpc>
              <a:buAutoNum type="arabicPeriod"/>
            </a:pPr>
            <a:r>
              <a:rPr lang="en-US" sz="1700" dirty="0">
                <a:latin typeface="Times New Roman"/>
                <a:ea typeface="+mn-lt"/>
                <a:cs typeface="+mn-lt"/>
              </a:rPr>
              <a:t> B. </a:t>
            </a:r>
            <a:r>
              <a:rPr lang="en-US" sz="1700" dirty="0" err="1">
                <a:latin typeface="Times New Roman"/>
                <a:ea typeface="+mn-lt"/>
                <a:cs typeface="+mn-lt"/>
              </a:rPr>
              <a:t>Burglund</a:t>
            </a:r>
            <a:r>
              <a:rPr lang="en-US" sz="1700" dirty="0">
                <a:latin typeface="Times New Roman"/>
                <a:ea typeface="+mn-lt"/>
                <a:cs typeface="+mn-lt"/>
              </a:rPr>
              <a:t>, R. Street , " Golf Ball Flight Dynamics",</a:t>
            </a:r>
            <a:r>
              <a:rPr lang="en-US" sz="1700" dirty="0">
                <a:latin typeface="Times New Roman"/>
                <a:cs typeface="Times New Roman"/>
              </a:rPr>
              <a:t> Union College, 2011</a:t>
            </a:r>
          </a:p>
          <a:p>
            <a:pPr marL="342900" indent="-342900">
              <a:lnSpc>
                <a:spcPct val="90000"/>
              </a:lnSpc>
              <a:buAutoNum type="arabicPeriod"/>
            </a:pPr>
            <a:r>
              <a:rPr lang="en-US" sz="1700" dirty="0">
                <a:latin typeface="Times New Roman"/>
                <a:cs typeface="Times New Roman"/>
              </a:rPr>
              <a:t>Naruo, T. and Mizota, T. (2014), The influence of golf ball dimples on aerodynamic characteristics, Procedia Engineering, 72, pp. 780–785</a:t>
            </a:r>
          </a:p>
          <a:p>
            <a:pPr marL="342900" indent="-342900">
              <a:lnSpc>
                <a:spcPct val="90000"/>
              </a:lnSpc>
              <a:buAutoNum type="arabicPeriod"/>
            </a:pPr>
            <a:r>
              <a:rPr lang="en-US" sz="1700" dirty="0">
                <a:latin typeface="Times New Roman"/>
                <a:cs typeface="Times New Roman"/>
              </a:rPr>
              <a:t>Firoz</a:t>
            </a:r>
            <a:r>
              <a:rPr lang="en-US" sz="1700" dirty="0">
                <a:latin typeface="Times New Roman"/>
                <a:ea typeface="+mn-lt"/>
                <a:cs typeface="+mn-lt"/>
              </a:rPr>
              <a:t> Alam, et al. (2010), An Experimental Study of Golf Ball Aerodynamics, 13th Asian Congress of Fluid Mechanics, pp. 170-173. </a:t>
            </a:r>
          </a:p>
          <a:p>
            <a:pPr marL="342900" indent="-342900">
              <a:lnSpc>
                <a:spcPct val="90000"/>
              </a:lnSpc>
              <a:buAutoNum type="arabicPeriod"/>
            </a:pPr>
            <a:r>
              <a:rPr lang="en-US" sz="1700" dirty="0">
                <a:latin typeface="Times New Roman"/>
                <a:cs typeface="Times New Roman"/>
              </a:rPr>
              <a:t>Lyu, B., </a:t>
            </a:r>
            <a:r>
              <a:rPr lang="en-US" sz="1700" dirty="0" err="1">
                <a:latin typeface="Times New Roman"/>
                <a:cs typeface="Times New Roman"/>
              </a:rPr>
              <a:t>Kensrud</a:t>
            </a:r>
            <a:r>
              <a:rPr lang="en-US" sz="1700" dirty="0">
                <a:latin typeface="Times New Roman"/>
                <a:cs typeface="Times New Roman"/>
              </a:rPr>
              <a:t>, J. R., &amp; Smith, L. (2020). The reverse Magnus effect in golf balls. Sports Engineering, 23(1). </a:t>
            </a:r>
            <a:r>
              <a:rPr lang="en-US" sz="1700" dirty="0">
                <a:latin typeface="Times New Roman"/>
                <a:cs typeface="Times New Roman"/>
                <a:hlinkClick r:id="rId3">
                  <a:extLst>
                    <a:ext uri="{A12FA001-AC4F-418D-AE19-62706E023703}">
                      <ahyp:hlinkClr xmlns:ahyp="http://schemas.microsoft.com/office/drawing/2018/hyperlinkcolor" val="tx"/>
                    </a:ext>
                  </a:extLst>
                </a:hlinkClick>
              </a:rPr>
              <a:t>https://doi.org/10.1007/s12283-020-0318-1</a:t>
            </a:r>
            <a:endParaRPr lang="en-US" sz="1700">
              <a:latin typeface="Times New Roman"/>
              <a:cs typeface="Times New Roman"/>
            </a:endParaRPr>
          </a:p>
          <a:p>
            <a:pPr marL="342900" indent="-342900">
              <a:lnSpc>
                <a:spcPct val="90000"/>
              </a:lnSpc>
              <a:buAutoNum type="arabicPeriod"/>
            </a:pPr>
            <a:r>
              <a:rPr lang="en-US" sz="1700" dirty="0">
                <a:latin typeface="Times New Roman"/>
                <a:cs typeface="Times New Roman"/>
              </a:rPr>
              <a:t>Crabill, J., </a:t>
            </a:r>
            <a:r>
              <a:rPr lang="en-US" sz="1700" dirty="0" err="1">
                <a:latin typeface="Times New Roman"/>
                <a:cs typeface="Times New Roman"/>
              </a:rPr>
              <a:t>Witherden</a:t>
            </a:r>
            <a:r>
              <a:rPr lang="en-US" sz="1700" dirty="0">
                <a:latin typeface="Times New Roman"/>
                <a:cs typeface="Times New Roman"/>
              </a:rPr>
              <a:t>, F. and Jameson, A. (2019), High-order computational fluid dynamics simulations of a spinning golf ball, Sports Engineering, 22(1).</a:t>
            </a:r>
            <a:endParaRPr lang="en-US" sz="1700" u="sng" dirty="0">
              <a:latin typeface="Times New Roman"/>
              <a:cs typeface="Times New Roman"/>
            </a:endParaRPr>
          </a:p>
          <a:p>
            <a:pPr marL="0" indent="0">
              <a:lnSpc>
                <a:spcPct val="90000"/>
              </a:lnSpc>
              <a:buNone/>
            </a:pPr>
            <a:endParaRPr lang="en-US" sz="1700">
              <a:latin typeface="Century Gothic"/>
              <a:cs typeface="Times New Roman"/>
            </a:endParaRPr>
          </a:p>
        </p:txBody>
      </p:sp>
    </p:spTree>
    <p:extLst>
      <p:ext uri="{BB962C8B-B14F-4D97-AF65-F5344CB8AC3E}">
        <p14:creationId xmlns:p14="http://schemas.microsoft.com/office/powerpoint/2010/main" val="2228573958"/>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32338-95D3-9309-F3A8-71D185979E53}"/>
              </a:ext>
            </a:extLst>
          </p:cNvPr>
          <p:cNvSpPr>
            <a:spLocks noGrp="1"/>
          </p:cNvSpPr>
          <p:nvPr>
            <p:ph idx="1"/>
          </p:nvPr>
        </p:nvSpPr>
        <p:spPr>
          <a:xfrm>
            <a:off x="838200" y="2096347"/>
            <a:ext cx="10515600" cy="4160520"/>
          </a:xfrm>
        </p:spPr>
        <p:txBody>
          <a:bodyPr vert="horz" lIns="91440" tIns="45720" rIns="91440" bIns="45720" rtlCol="0" anchor="t">
            <a:normAutofit/>
          </a:bodyPr>
          <a:lstStyle/>
          <a:p>
            <a:pPr marL="0" indent="0" algn="ctr">
              <a:buNone/>
            </a:pPr>
            <a:r>
              <a:rPr lang="en-US" sz="7200" b="1" i="1">
                <a:latin typeface="Elephant"/>
              </a:rPr>
              <a:t>Thank</a:t>
            </a:r>
            <a:endParaRPr lang="en-US"/>
          </a:p>
          <a:p>
            <a:pPr marL="0" indent="0" algn="ctr">
              <a:buNone/>
            </a:pPr>
            <a:r>
              <a:rPr lang="en-US" sz="7200" b="1" i="1">
                <a:latin typeface="Elephant"/>
              </a:rPr>
              <a:t> You</a:t>
            </a:r>
            <a:endParaRPr lang="en-US" sz="7200" b="1" i="1"/>
          </a:p>
        </p:txBody>
      </p:sp>
    </p:spTree>
    <p:extLst>
      <p:ext uri="{BB962C8B-B14F-4D97-AF65-F5344CB8AC3E}">
        <p14:creationId xmlns:p14="http://schemas.microsoft.com/office/powerpoint/2010/main" val="3063904125"/>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2359C-EA11-87A1-351B-4B3A427AC56B}"/>
              </a:ext>
            </a:extLst>
          </p:cNvPr>
          <p:cNvSpPr>
            <a:spLocks noGrp="1"/>
          </p:cNvSpPr>
          <p:nvPr>
            <p:ph type="title"/>
          </p:nvPr>
        </p:nvSpPr>
        <p:spPr>
          <a:xfrm>
            <a:off x="563033" y="58209"/>
            <a:ext cx="10515600" cy="1325563"/>
          </a:xfrm>
        </p:spPr>
        <p:txBody>
          <a:bodyPr/>
          <a:lstStyle/>
          <a:p>
            <a:r>
              <a:rPr lang="en-US">
                <a:solidFill>
                  <a:schemeClr val="bg1"/>
                </a:solidFill>
              </a:rPr>
              <a:t>List of Figures</a:t>
            </a:r>
          </a:p>
        </p:txBody>
      </p:sp>
      <p:sp>
        <p:nvSpPr>
          <p:cNvPr id="3" name="Content Placeholder 2">
            <a:extLst>
              <a:ext uri="{FF2B5EF4-FFF2-40B4-BE49-F238E27FC236}">
                <a16:creationId xmlns:a16="http://schemas.microsoft.com/office/drawing/2014/main" id="{39342A8B-6D74-7BF3-9DEB-2551E82CEB89}"/>
              </a:ext>
            </a:extLst>
          </p:cNvPr>
          <p:cNvSpPr>
            <a:spLocks noGrp="1"/>
          </p:cNvSpPr>
          <p:nvPr>
            <p:ph idx="1"/>
          </p:nvPr>
        </p:nvSpPr>
        <p:spPr>
          <a:xfrm>
            <a:off x="638629" y="1296549"/>
            <a:ext cx="10515600" cy="4160520"/>
          </a:xfrm>
        </p:spPr>
        <p:txBody>
          <a:bodyPr vert="horz" lIns="91440" tIns="45720" rIns="91440" bIns="45720" rtlCol="0" anchor="t">
            <a:noAutofit/>
          </a:bodyPr>
          <a:lstStyle/>
          <a:p>
            <a:r>
              <a:rPr lang="en-US" sz="1400">
                <a:solidFill>
                  <a:schemeClr val="bg1"/>
                </a:solidFill>
                <a:latin typeface="Times New Roman"/>
                <a:cs typeface="Times New Roman"/>
              </a:rPr>
              <a:t>1.1 : Free body diagram</a:t>
            </a:r>
          </a:p>
          <a:p>
            <a:r>
              <a:rPr lang="en-US" sz="1400">
                <a:solidFill>
                  <a:schemeClr val="bg1"/>
                </a:solidFill>
                <a:latin typeface="Times New Roman"/>
                <a:cs typeface="Times New Roman"/>
              </a:rPr>
              <a:t>1.2 : Smooth ball projection</a:t>
            </a:r>
          </a:p>
          <a:p>
            <a:r>
              <a:rPr lang="en-US" sz="1400">
                <a:solidFill>
                  <a:schemeClr val="bg1"/>
                </a:solidFill>
                <a:latin typeface="Times New Roman"/>
                <a:cs typeface="Times New Roman"/>
              </a:rPr>
              <a:t>1.3 : Comparison of Range</a:t>
            </a:r>
          </a:p>
          <a:p>
            <a:r>
              <a:rPr lang="en-US" sz="1400">
                <a:solidFill>
                  <a:schemeClr val="bg1"/>
                </a:solidFill>
                <a:latin typeface="Times New Roman"/>
                <a:cs typeface="Times New Roman"/>
              </a:rPr>
              <a:t>2.1 : CAD Model of the golf ball</a:t>
            </a:r>
          </a:p>
          <a:p>
            <a:r>
              <a:rPr lang="en-US" sz="1400">
                <a:solidFill>
                  <a:schemeClr val="bg1"/>
                </a:solidFill>
                <a:latin typeface="Times New Roman"/>
                <a:cs typeface="Times New Roman"/>
              </a:rPr>
              <a:t>2.2 : Meshing</a:t>
            </a:r>
          </a:p>
          <a:p>
            <a:r>
              <a:rPr lang="en-US" sz="1400">
                <a:solidFill>
                  <a:schemeClr val="bg1"/>
                </a:solidFill>
                <a:latin typeface="Times New Roman"/>
                <a:cs typeface="Times New Roman"/>
              </a:rPr>
              <a:t>2.3 : Dimple measurements</a:t>
            </a:r>
          </a:p>
          <a:p>
            <a:r>
              <a:rPr lang="en-US" sz="1400">
                <a:solidFill>
                  <a:schemeClr val="bg1"/>
                </a:solidFill>
                <a:latin typeface="Times New Roman"/>
                <a:cs typeface="Times New Roman"/>
              </a:rPr>
              <a:t>2.4 : Comparison of Velocity Streamline of Golf Ball and a Sphere </a:t>
            </a:r>
          </a:p>
          <a:p>
            <a:r>
              <a:rPr lang="en-US" sz="1400">
                <a:solidFill>
                  <a:schemeClr val="bg1"/>
                </a:solidFill>
                <a:latin typeface="Times New Roman"/>
                <a:cs typeface="Times New Roman"/>
              </a:rPr>
              <a:t>2.5 : Comparison of Pressure Contours of Golf Ball and a Sphere</a:t>
            </a:r>
          </a:p>
          <a:p>
            <a:r>
              <a:rPr lang="en-US" sz="1400">
                <a:solidFill>
                  <a:schemeClr val="bg1"/>
                </a:solidFill>
                <a:latin typeface="Times New Roman"/>
                <a:cs typeface="Times New Roman"/>
              </a:rPr>
              <a:t>3.1 : Different dimple configurations</a:t>
            </a:r>
          </a:p>
          <a:p>
            <a:r>
              <a:rPr lang="en-US" sz="1400">
                <a:solidFill>
                  <a:schemeClr val="bg1"/>
                </a:solidFill>
                <a:latin typeface="Times New Roman"/>
                <a:cs typeface="Times New Roman"/>
              </a:rPr>
              <a:t>3.2 : Drag and Drag Coefficient</a:t>
            </a:r>
          </a:p>
          <a:p>
            <a:r>
              <a:rPr lang="en-US" sz="1400">
                <a:solidFill>
                  <a:schemeClr val="bg1"/>
                </a:solidFill>
                <a:latin typeface="Times New Roman"/>
                <a:cs typeface="Times New Roman"/>
              </a:rPr>
              <a:t>3.3 : Dimple configuration and their effects on distance and height </a:t>
            </a:r>
          </a:p>
          <a:p>
            <a:r>
              <a:rPr lang="en-US" sz="1400">
                <a:solidFill>
                  <a:schemeClr val="bg1"/>
                </a:solidFill>
                <a:latin typeface="Times New Roman"/>
                <a:cs typeface="Times New Roman"/>
              </a:rPr>
              <a:t>3.4 :  C</a:t>
            </a:r>
            <a:r>
              <a:rPr lang="en-US" sz="1400" baseline="-25000">
                <a:solidFill>
                  <a:schemeClr val="bg1"/>
                </a:solidFill>
                <a:latin typeface="Times New Roman"/>
                <a:cs typeface="Times New Roman"/>
              </a:rPr>
              <a:t>L</a:t>
            </a:r>
            <a:r>
              <a:rPr lang="en-US" sz="1400">
                <a:solidFill>
                  <a:schemeClr val="bg1"/>
                </a:solidFill>
                <a:latin typeface="Times New Roman"/>
                <a:cs typeface="Times New Roman"/>
              </a:rPr>
              <a:t> vs Velocity curve</a:t>
            </a:r>
          </a:p>
          <a:p>
            <a:r>
              <a:rPr lang="en-US" sz="1400">
                <a:solidFill>
                  <a:schemeClr val="bg1"/>
                </a:solidFill>
                <a:latin typeface="Times New Roman"/>
                <a:cs typeface="Times New Roman"/>
              </a:rPr>
              <a:t>3.5 : CL vs Velocity Profiles for Golf Ball C &amp; D</a:t>
            </a:r>
          </a:p>
          <a:p>
            <a:r>
              <a:rPr lang="en-US" sz="1400">
                <a:solidFill>
                  <a:schemeClr val="bg1"/>
                </a:solidFill>
                <a:latin typeface="Times New Roman"/>
                <a:cs typeface="Times New Roman"/>
              </a:rPr>
              <a:t>3.6 : Height vs Distance plot</a:t>
            </a:r>
          </a:p>
          <a:p>
            <a:r>
              <a:rPr lang="en-US" sz="1400">
                <a:solidFill>
                  <a:schemeClr val="bg1"/>
                </a:solidFill>
                <a:latin typeface="Times New Roman"/>
                <a:cs typeface="Times New Roman"/>
              </a:rPr>
              <a:t>Fig. 3.7 : CL vs S plot</a:t>
            </a:r>
          </a:p>
          <a:p>
            <a:r>
              <a:rPr lang="en-US" sz="1400">
                <a:solidFill>
                  <a:schemeClr val="bg1"/>
                </a:solidFill>
                <a:latin typeface="Times New Roman"/>
                <a:cs typeface="Times New Roman"/>
              </a:rPr>
              <a:t>Fig. 3.8 : Different dimple configurations</a:t>
            </a:r>
          </a:p>
          <a:p>
            <a:endParaRPr lang="en-US" sz="1600">
              <a:solidFill>
                <a:srgbClr val="FFFFFF"/>
              </a:solidFill>
              <a:latin typeface="Times New Roman"/>
              <a:cs typeface="Times New Roman"/>
            </a:endParaRPr>
          </a:p>
          <a:p>
            <a:endParaRPr lang="en-US" sz="1600">
              <a:solidFill>
                <a:srgbClr val="FFFFFF"/>
              </a:solidFill>
              <a:latin typeface="Times New Roman"/>
              <a:cs typeface="Times New Roman"/>
            </a:endParaRPr>
          </a:p>
          <a:p>
            <a:endParaRPr lang="en-US" sz="1600">
              <a:latin typeface="Times New Roman"/>
              <a:cs typeface="Times New Roman"/>
            </a:endParaRPr>
          </a:p>
        </p:txBody>
      </p:sp>
    </p:spTree>
    <p:extLst>
      <p:ext uri="{BB962C8B-B14F-4D97-AF65-F5344CB8AC3E}">
        <p14:creationId xmlns:p14="http://schemas.microsoft.com/office/powerpoint/2010/main" val="3652218446"/>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F74DF-8423-277F-601B-60B2D78E5286}"/>
              </a:ext>
            </a:extLst>
          </p:cNvPr>
          <p:cNvSpPr>
            <a:spLocks noGrp="1"/>
          </p:cNvSpPr>
          <p:nvPr>
            <p:ph type="title"/>
          </p:nvPr>
        </p:nvSpPr>
        <p:spPr>
          <a:xfrm>
            <a:off x="6513788" y="365125"/>
            <a:ext cx="4840010" cy="1807305"/>
          </a:xfrm>
        </p:spPr>
        <p:txBody>
          <a:bodyPr>
            <a:normAutofit/>
          </a:bodyPr>
          <a:lstStyle/>
          <a:p>
            <a:r>
              <a:rPr lang="en-US" sz="4400"/>
              <a:t>Contents</a:t>
            </a:r>
          </a:p>
        </p:txBody>
      </p:sp>
      <p:pic>
        <p:nvPicPr>
          <p:cNvPr id="4" name="Picture 3" descr="A golf club and a golf ball on a green surface&#10;&#10;Description automatically generated">
            <a:extLst>
              <a:ext uri="{FF2B5EF4-FFF2-40B4-BE49-F238E27FC236}">
                <a16:creationId xmlns:a16="http://schemas.microsoft.com/office/drawing/2014/main" id="{F2EAA705-4B3B-7525-F08C-9A3EF6AEA9F7}"/>
              </a:ext>
            </a:extLst>
          </p:cNvPr>
          <p:cNvPicPr>
            <a:picLocks noChangeAspect="1"/>
          </p:cNvPicPr>
          <p:nvPr/>
        </p:nvPicPr>
        <p:blipFill rotWithShape="1">
          <a:blip r:embed="rId2"/>
          <a:srcRect t="17813" r="-2" b="7344"/>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E671EAA-393E-F8A7-AA1B-E11E88050E1D}"/>
              </a:ext>
            </a:extLst>
          </p:cNvPr>
          <p:cNvSpPr>
            <a:spLocks noGrp="1"/>
          </p:cNvSpPr>
          <p:nvPr>
            <p:ph idx="1"/>
          </p:nvPr>
        </p:nvSpPr>
        <p:spPr>
          <a:xfrm>
            <a:off x="6513788" y="2333297"/>
            <a:ext cx="4840010" cy="3843666"/>
          </a:xfrm>
        </p:spPr>
        <p:txBody>
          <a:bodyPr vert="horz" lIns="91440" tIns="45720" rIns="91440" bIns="45720" rtlCol="0" anchor="t">
            <a:normAutofit fontScale="92500"/>
          </a:bodyPr>
          <a:lstStyle/>
          <a:p>
            <a:pPr marL="191770" indent="-191770" algn="just">
              <a:lnSpc>
                <a:spcPct val="150000"/>
              </a:lnSpc>
              <a:buFont typeface="Wingdings" panose="020B0604020202020204" pitchFamily="34" charset="0"/>
              <a:buChar char="Ø"/>
            </a:pPr>
            <a:r>
              <a:rPr lang="en-US" sz="2400" b="1">
                <a:latin typeface="Times New Roman"/>
                <a:cs typeface="Times New Roman"/>
              </a:rPr>
              <a:t>Equations of motion and trajectories</a:t>
            </a:r>
            <a:endParaRPr lang="en-US" sz="2400">
              <a:latin typeface="Times New Roman"/>
              <a:cs typeface="Times New Roman"/>
            </a:endParaRPr>
          </a:p>
          <a:p>
            <a:pPr marL="191770" indent="-191770" algn="just">
              <a:lnSpc>
                <a:spcPct val="150000"/>
              </a:lnSpc>
              <a:buFont typeface="Wingdings" panose="020B0604020202020204" pitchFamily="34" charset="0"/>
              <a:buChar char="Ø"/>
            </a:pPr>
            <a:r>
              <a:rPr lang="en-US" sz="2400" b="1">
                <a:latin typeface="Times New Roman"/>
                <a:cs typeface="Times New Roman"/>
              </a:rPr>
              <a:t>CFD Analysis of a golf ball and comparison with smooth sphere</a:t>
            </a:r>
          </a:p>
          <a:p>
            <a:pPr marL="191770" indent="-191770" algn="just">
              <a:lnSpc>
                <a:spcPct val="150000"/>
              </a:lnSpc>
              <a:buFont typeface="Wingdings" panose="020B0604020202020204" pitchFamily="34" charset="0"/>
              <a:buChar char="Ø"/>
            </a:pPr>
            <a:r>
              <a:rPr lang="en-US" sz="2400" b="1">
                <a:latin typeface="Times New Roman"/>
                <a:cs typeface="Times New Roman"/>
              </a:rPr>
              <a:t>Effects of various dimple configuration</a:t>
            </a:r>
          </a:p>
          <a:p>
            <a:pPr marL="191770" indent="-191770" algn="just">
              <a:lnSpc>
                <a:spcPct val="150000"/>
              </a:lnSpc>
              <a:buFont typeface="Wingdings" panose="020B0604020202020204" pitchFamily="34" charset="0"/>
              <a:buChar char="Ø"/>
            </a:pPr>
            <a:r>
              <a:rPr lang="en-US" sz="2400" b="1">
                <a:latin typeface="Times New Roman"/>
                <a:cs typeface="Times New Roman"/>
              </a:rPr>
              <a:t>Conclusions</a:t>
            </a:r>
          </a:p>
        </p:txBody>
      </p:sp>
    </p:spTree>
    <p:extLst>
      <p:ext uri="{BB962C8B-B14F-4D97-AF65-F5344CB8AC3E}">
        <p14:creationId xmlns:p14="http://schemas.microsoft.com/office/powerpoint/2010/main" val="3524584321"/>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84A6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C1A83F-7F73-8557-CD03-D30B680D67F4}"/>
              </a:ext>
            </a:extLst>
          </p:cNvPr>
          <p:cNvSpPr>
            <a:spLocks noGrp="1"/>
          </p:cNvSpPr>
          <p:nvPr>
            <p:ph type="title"/>
          </p:nvPr>
        </p:nvSpPr>
        <p:spPr>
          <a:xfrm>
            <a:off x="838200" y="47625"/>
            <a:ext cx="10515600" cy="1325563"/>
          </a:xfrm>
        </p:spPr>
        <p:txBody>
          <a:bodyPr>
            <a:normAutofit/>
          </a:bodyPr>
          <a:lstStyle/>
          <a:p>
            <a:r>
              <a:rPr lang="en-US" b="1">
                <a:solidFill>
                  <a:schemeClr val="bg2">
                    <a:lumMod val="90000"/>
                  </a:schemeClr>
                </a:solidFill>
              </a:rPr>
              <a:t>Equations of Motion and Trajectories</a:t>
            </a:r>
          </a:p>
        </p:txBody>
      </p:sp>
      <p:sp>
        <p:nvSpPr>
          <p:cNvPr id="3" name="Content Placeholder 2">
            <a:extLst>
              <a:ext uri="{FF2B5EF4-FFF2-40B4-BE49-F238E27FC236}">
                <a16:creationId xmlns:a16="http://schemas.microsoft.com/office/drawing/2014/main" id="{7FCBE726-15F7-773E-BFA4-0FE287129A6E}"/>
              </a:ext>
            </a:extLst>
          </p:cNvPr>
          <p:cNvSpPr>
            <a:spLocks noGrp="1"/>
          </p:cNvSpPr>
          <p:nvPr>
            <p:ph idx="1"/>
          </p:nvPr>
        </p:nvSpPr>
        <p:spPr>
          <a:xfrm>
            <a:off x="804609" y="1276229"/>
            <a:ext cx="8853628" cy="1280457"/>
          </a:xfrm>
        </p:spPr>
        <p:txBody>
          <a:bodyPr vert="horz" lIns="91440" tIns="45720" rIns="91440" bIns="45720" rtlCol="0" anchor="t">
            <a:normAutofit/>
          </a:bodyPr>
          <a:lstStyle/>
          <a:p>
            <a:pPr marL="191770" indent="-191770" defTabSz="768096">
              <a:spcBef>
                <a:spcPts val="840"/>
              </a:spcBef>
            </a:pPr>
            <a:r>
              <a:rPr lang="en-US" sz="1800" kern="1200">
                <a:solidFill>
                  <a:schemeClr val="bg1"/>
                </a:solidFill>
                <a:latin typeface="Times New Roman"/>
                <a:ea typeface="+mn-ea"/>
                <a:cs typeface="Times New Roman"/>
              </a:rPr>
              <a:t>Projectile is mainly affected by spin and drag</a:t>
            </a:r>
            <a:endParaRPr lang="en-US" sz="1800">
              <a:solidFill>
                <a:schemeClr val="bg1"/>
              </a:solidFill>
              <a:latin typeface="Times New Roman"/>
              <a:cs typeface="Times New Roman"/>
            </a:endParaRPr>
          </a:p>
          <a:p>
            <a:pPr marL="191770" indent="-191770" defTabSz="768096">
              <a:spcBef>
                <a:spcPts val="840"/>
              </a:spcBef>
            </a:pPr>
            <a:r>
              <a:rPr lang="en-US" sz="1800" kern="1200">
                <a:solidFill>
                  <a:schemeClr val="bg1"/>
                </a:solidFill>
                <a:latin typeface="Times New Roman"/>
                <a:ea typeface="+mn-ea"/>
                <a:cs typeface="Times New Roman"/>
              </a:rPr>
              <a:t>Classical Model : Only Gravity is the acting force</a:t>
            </a:r>
            <a:endParaRPr lang="en-US" sz="1800" kern="1200">
              <a:solidFill>
                <a:schemeClr val="bg1"/>
              </a:solidFill>
              <a:latin typeface="Times New Roman"/>
              <a:cs typeface="Times New Roman"/>
            </a:endParaRPr>
          </a:p>
          <a:p>
            <a:pPr marL="0" indent="0" algn="ctr" defTabSz="768096">
              <a:spcBef>
                <a:spcPts val="840"/>
              </a:spcBef>
              <a:buNone/>
            </a:pPr>
            <a:endParaRPr lang="en-US" sz="2352" b="1" i="1" u="sng">
              <a:solidFill>
                <a:srgbClr val="000000"/>
              </a:solidFill>
              <a:latin typeface="Arial"/>
              <a:cs typeface="Times New Roman"/>
            </a:endParaRPr>
          </a:p>
          <a:p>
            <a:pPr marL="191770" indent="-191770" algn="ctr" defTabSz="768096">
              <a:spcBef>
                <a:spcPts val="840"/>
              </a:spcBef>
            </a:pPr>
            <a:endParaRPr lang="en-US" sz="2352" kern="1200">
              <a:solidFill>
                <a:srgbClr val="000000"/>
              </a:solidFill>
              <a:latin typeface="Arial"/>
              <a:cs typeface="Times New Roman"/>
            </a:endParaRPr>
          </a:p>
          <a:p>
            <a:pPr marL="191770" indent="-191770" algn="ctr" defTabSz="768096">
              <a:spcBef>
                <a:spcPts val="840"/>
              </a:spcBef>
            </a:pPr>
            <a:endParaRPr lang="en-US" sz="2352" kern="1200">
              <a:solidFill>
                <a:schemeClr val="tx1"/>
              </a:solidFill>
              <a:latin typeface="Arial"/>
              <a:cs typeface="Times New Roman"/>
            </a:endParaRPr>
          </a:p>
          <a:p>
            <a:pPr marL="191770" indent="-191770" algn="ctr" defTabSz="768096">
              <a:spcBef>
                <a:spcPts val="840"/>
              </a:spcBef>
            </a:pPr>
            <a:endParaRPr lang="en-US" sz="2352" kern="1200">
              <a:solidFill>
                <a:schemeClr val="tx1"/>
              </a:solidFill>
              <a:latin typeface="Arial"/>
              <a:cs typeface="Times New Roman"/>
            </a:endParaRPr>
          </a:p>
          <a:p>
            <a:pPr marL="0" indent="0" defTabSz="768096">
              <a:buNone/>
            </a:pPr>
            <a:endParaRPr lang="en-US" kern="1200">
              <a:solidFill>
                <a:schemeClr val="tx1"/>
              </a:solidFill>
              <a:latin typeface="Century Gothic"/>
              <a:cs typeface="Times New Roman"/>
            </a:endParaRPr>
          </a:p>
        </p:txBody>
      </p:sp>
      <p:graphicFrame>
        <p:nvGraphicFramePr>
          <p:cNvPr id="4" name="Diagram 3">
            <a:extLst>
              <a:ext uri="{FF2B5EF4-FFF2-40B4-BE49-F238E27FC236}">
                <a16:creationId xmlns:a16="http://schemas.microsoft.com/office/drawing/2014/main" id="{EDAA6BAE-0339-F93D-29C0-B594399BAFC2}"/>
              </a:ext>
            </a:extLst>
          </p:cNvPr>
          <p:cNvGraphicFramePr/>
          <p:nvPr>
            <p:extLst>
              <p:ext uri="{D42A27DB-BD31-4B8C-83A1-F6EECF244321}">
                <p14:modId xmlns:p14="http://schemas.microsoft.com/office/powerpoint/2010/main" val="766166130"/>
              </p:ext>
            </p:extLst>
          </p:nvPr>
        </p:nvGraphicFramePr>
        <p:xfrm>
          <a:off x="7091614" y="3135011"/>
          <a:ext cx="4124569" cy="3365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Diagram of a golf ball with arrows and directions&#10;&#10;Description automatically generated">
            <a:extLst>
              <a:ext uri="{FF2B5EF4-FFF2-40B4-BE49-F238E27FC236}">
                <a16:creationId xmlns:a16="http://schemas.microsoft.com/office/drawing/2014/main" id="{9F297990-7154-D3F1-2C32-AA52CC89449D}"/>
              </a:ext>
            </a:extLst>
          </p:cNvPr>
          <p:cNvPicPr>
            <a:picLocks noChangeAspect="1"/>
          </p:cNvPicPr>
          <p:nvPr/>
        </p:nvPicPr>
        <p:blipFill rotWithShape="1">
          <a:blip r:embed="rId8"/>
          <a:srcRect r="-201" b="10544"/>
          <a:stretch/>
        </p:blipFill>
        <p:spPr>
          <a:xfrm>
            <a:off x="571500" y="3433732"/>
            <a:ext cx="5286873" cy="2779453"/>
          </a:xfrm>
          <a:prstGeom prst="rect">
            <a:avLst/>
          </a:prstGeom>
        </p:spPr>
      </p:pic>
      <p:sp>
        <p:nvSpPr>
          <p:cNvPr id="70" name="TextBox 69">
            <a:extLst>
              <a:ext uri="{FF2B5EF4-FFF2-40B4-BE49-F238E27FC236}">
                <a16:creationId xmlns:a16="http://schemas.microsoft.com/office/drawing/2014/main" id="{3BB34348-1E8A-9A36-A5B7-4D68F8B38B4E}"/>
              </a:ext>
            </a:extLst>
          </p:cNvPr>
          <p:cNvSpPr txBox="1"/>
          <p:nvPr/>
        </p:nvSpPr>
        <p:spPr>
          <a:xfrm>
            <a:off x="4708260" y="2443426"/>
            <a:ext cx="443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u="sng">
                <a:solidFill>
                  <a:schemeClr val="bg1"/>
                </a:solidFill>
                <a:latin typeface="Arial"/>
                <a:cs typeface="Arial"/>
              </a:rPr>
              <a:t>Smooth Ball</a:t>
            </a:r>
          </a:p>
        </p:txBody>
      </p:sp>
      <p:sp>
        <p:nvSpPr>
          <p:cNvPr id="23" name="TextBox 22">
            <a:extLst>
              <a:ext uri="{FF2B5EF4-FFF2-40B4-BE49-F238E27FC236}">
                <a16:creationId xmlns:a16="http://schemas.microsoft.com/office/drawing/2014/main" id="{E8F8A98D-DC11-88A0-6B85-B32B6F7FC2D0}"/>
              </a:ext>
            </a:extLst>
          </p:cNvPr>
          <p:cNvSpPr txBox="1"/>
          <p:nvPr/>
        </p:nvSpPr>
        <p:spPr>
          <a:xfrm>
            <a:off x="1822979" y="6384395"/>
            <a:ext cx="4044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Times New Roman"/>
                <a:cs typeface="Times New Roman"/>
              </a:rPr>
              <a:t>Fig. 1.1 : Free Body Diagram</a:t>
            </a:r>
            <a:r>
              <a:rPr lang="en-US" sz="1400" baseline="30000">
                <a:solidFill>
                  <a:schemeClr val="bg1"/>
                </a:solidFill>
                <a:latin typeface="Times New Roman"/>
                <a:cs typeface="Times New Roman"/>
              </a:rPr>
              <a:t> [1]</a:t>
            </a:r>
          </a:p>
        </p:txBody>
      </p:sp>
    </p:spTree>
    <p:extLst>
      <p:ext uri="{BB962C8B-B14F-4D97-AF65-F5344CB8AC3E}">
        <p14:creationId xmlns:p14="http://schemas.microsoft.com/office/powerpoint/2010/main" val="2687475018"/>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875FE7-9D8B-9782-137E-DF440728D5ED}"/>
              </a:ext>
            </a:extLst>
          </p:cNvPr>
          <p:cNvPicPr>
            <a:picLocks noGrp="1" noChangeAspect="1"/>
          </p:cNvPicPr>
          <p:nvPr>
            <p:ph idx="1"/>
          </p:nvPr>
        </p:nvPicPr>
        <p:blipFill>
          <a:blip r:embed="rId2"/>
          <a:stretch>
            <a:fillRect/>
          </a:stretch>
        </p:blipFill>
        <p:spPr>
          <a:xfrm>
            <a:off x="4156239" y="977632"/>
            <a:ext cx="3479798" cy="2014007"/>
          </a:xfrm>
        </p:spPr>
      </p:pic>
      <p:sp>
        <p:nvSpPr>
          <p:cNvPr id="5" name="TextBox 4">
            <a:extLst>
              <a:ext uri="{FF2B5EF4-FFF2-40B4-BE49-F238E27FC236}">
                <a16:creationId xmlns:a16="http://schemas.microsoft.com/office/drawing/2014/main" id="{D6C7419A-24D5-A239-346E-D10B23135F5B}"/>
              </a:ext>
            </a:extLst>
          </p:cNvPr>
          <p:cNvSpPr txBox="1"/>
          <p:nvPr/>
        </p:nvSpPr>
        <p:spPr>
          <a:xfrm>
            <a:off x="2824325" y="2858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ctr">
              <a:buFont typeface="Wingdings"/>
              <a:buChar char="q"/>
            </a:pPr>
            <a:r>
              <a:rPr lang="en-US" b="1">
                <a:latin typeface="Times New Roman"/>
                <a:cs typeface="Times New Roman"/>
              </a:rPr>
              <a:t>Flight Equations</a:t>
            </a:r>
            <a:endParaRPr lang="en-US"/>
          </a:p>
        </p:txBody>
      </p:sp>
      <p:pic>
        <p:nvPicPr>
          <p:cNvPr id="6" name="Picture 5" descr="A graph with a blue line&#10;&#10;Description automatically generated">
            <a:extLst>
              <a:ext uri="{FF2B5EF4-FFF2-40B4-BE49-F238E27FC236}">
                <a16:creationId xmlns:a16="http://schemas.microsoft.com/office/drawing/2014/main" id="{C0BC92DE-C5DD-FE29-3A22-3F2E38AC5936}"/>
              </a:ext>
            </a:extLst>
          </p:cNvPr>
          <p:cNvPicPr>
            <a:picLocks noChangeAspect="1"/>
          </p:cNvPicPr>
          <p:nvPr/>
        </p:nvPicPr>
        <p:blipFill>
          <a:blip r:embed="rId3"/>
          <a:stretch>
            <a:fillRect/>
          </a:stretch>
        </p:blipFill>
        <p:spPr>
          <a:xfrm>
            <a:off x="2525470" y="3223236"/>
            <a:ext cx="7509851" cy="2713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485C65A1-4C42-68AC-2E8A-2D2E807C6915}"/>
              </a:ext>
            </a:extLst>
          </p:cNvPr>
          <p:cNvSpPr txBox="1"/>
          <p:nvPr/>
        </p:nvSpPr>
        <p:spPr>
          <a:xfrm>
            <a:off x="3934354" y="6249254"/>
            <a:ext cx="4119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Fig. 1.2 - Smooth ball projection </a:t>
            </a:r>
            <a:r>
              <a:rPr lang="en-US" sz="1400" baseline="30000">
                <a:latin typeface="Times New Roman"/>
                <a:cs typeface="Times New Roman"/>
              </a:rPr>
              <a:t>[2]</a:t>
            </a:r>
            <a:endParaRPr lang="en-US" sz="1400" baseline="30000"/>
          </a:p>
        </p:txBody>
      </p:sp>
    </p:spTree>
    <p:extLst>
      <p:ext uri="{BB962C8B-B14F-4D97-AF65-F5344CB8AC3E}">
        <p14:creationId xmlns:p14="http://schemas.microsoft.com/office/powerpoint/2010/main" val="3507962136"/>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84A6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B529CE-F686-ECE2-5EFC-EDFF605BB13C}"/>
              </a:ext>
            </a:extLst>
          </p:cNvPr>
          <p:cNvSpPr>
            <a:spLocks noGrp="1"/>
          </p:cNvSpPr>
          <p:nvPr>
            <p:ph type="title"/>
          </p:nvPr>
        </p:nvSpPr>
        <p:spPr>
          <a:xfrm>
            <a:off x="838200" y="-132292"/>
            <a:ext cx="10515600" cy="1325563"/>
          </a:xfrm>
        </p:spPr>
        <p:txBody>
          <a:bodyPr>
            <a:normAutofit/>
          </a:bodyPr>
          <a:lstStyle/>
          <a:p>
            <a:pPr algn="ctr"/>
            <a:r>
              <a:rPr lang="en-US" sz="3200" b="1" u="sng">
                <a:latin typeface="Arial"/>
                <a:cs typeface="Arial"/>
              </a:rPr>
              <a:t>Dimpled Ball</a:t>
            </a:r>
            <a:endParaRPr lang="en-US"/>
          </a:p>
        </p:txBody>
      </p:sp>
      <p:graphicFrame>
        <p:nvGraphicFramePr>
          <p:cNvPr id="4" name="Content Placeholder 3">
            <a:extLst>
              <a:ext uri="{FF2B5EF4-FFF2-40B4-BE49-F238E27FC236}">
                <a16:creationId xmlns:a16="http://schemas.microsoft.com/office/drawing/2014/main" id="{04C1ABBA-1885-1856-3B78-C68F128387A1}"/>
              </a:ext>
            </a:extLst>
          </p:cNvPr>
          <p:cNvGraphicFramePr>
            <a:graphicFrameLocks noGrp="1"/>
          </p:cNvGraphicFramePr>
          <p:nvPr>
            <p:ph idx="1"/>
            <p:extLst>
              <p:ext uri="{D42A27DB-BD31-4B8C-83A1-F6EECF244321}">
                <p14:modId xmlns:p14="http://schemas.microsoft.com/office/powerpoint/2010/main" val="2597660927"/>
              </p:ext>
            </p:extLst>
          </p:nvPr>
        </p:nvGraphicFramePr>
        <p:xfrm>
          <a:off x="1515533" y="836613"/>
          <a:ext cx="9012767" cy="216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25" name="Picture 624">
            <a:extLst>
              <a:ext uri="{FF2B5EF4-FFF2-40B4-BE49-F238E27FC236}">
                <a16:creationId xmlns:a16="http://schemas.microsoft.com/office/drawing/2014/main" id="{D34C278A-E294-D5D0-75D5-0E56F71692AE}"/>
              </a:ext>
            </a:extLst>
          </p:cNvPr>
          <p:cNvPicPr>
            <a:picLocks noChangeAspect="1"/>
          </p:cNvPicPr>
          <p:nvPr/>
        </p:nvPicPr>
        <p:blipFill>
          <a:blip r:embed="rId7"/>
          <a:stretch>
            <a:fillRect/>
          </a:stretch>
        </p:blipFill>
        <p:spPr>
          <a:xfrm>
            <a:off x="570441" y="2826280"/>
            <a:ext cx="3981450" cy="3533775"/>
          </a:xfrm>
          <a:prstGeom prst="rect">
            <a:avLst/>
          </a:prstGeom>
        </p:spPr>
      </p:pic>
      <p:pic>
        <p:nvPicPr>
          <p:cNvPr id="635" name="Picture 634" descr="A graph with red and blue lines&#10;&#10;Description automatically generated">
            <a:extLst>
              <a:ext uri="{FF2B5EF4-FFF2-40B4-BE49-F238E27FC236}">
                <a16:creationId xmlns:a16="http://schemas.microsoft.com/office/drawing/2014/main" id="{0A13D912-2249-2D02-1CA5-68920898DB88}"/>
              </a:ext>
            </a:extLst>
          </p:cNvPr>
          <p:cNvPicPr>
            <a:picLocks noChangeAspect="1"/>
          </p:cNvPicPr>
          <p:nvPr/>
        </p:nvPicPr>
        <p:blipFill>
          <a:blip r:embed="rId8"/>
          <a:stretch>
            <a:fillRect/>
          </a:stretch>
        </p:blipFill>
        <p:spPr>
          <a:xfrm>
            <a:off x="5693833" y="3061043"/>
            <a:ext cx="6096000" cy="3191248"/>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F5B435B3-2821-3FE3-C397-CBCCDFE95DEB}"/>
              </a:ext>
            </a:extLst>
          </p:cNvPr>
          <p:cNvSpPr txBox="1"/>
          <p:nvPr/>
        </p:nvSpPr>
        <p:spPr>
          <a:xfrm>
            <a:off x="7470510" y="6416145"/>
            <a:ext cx="3939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Fig. 1.3 : Comparison of range</a:t>
            </a:r>
            <a:r>
              <a:rPr lang="en-US" sz="1400" baseline="30000">
                <a:latin typeface="Times New Roman"/>
                <a:cs typeface="Times New Roman"/>
              </a:rPr>
              <a:t> [2]</a:t>
            </a:r>
          </a:p>
        </p:txBody>
      </p:sp>
    </p:spTree>
    <p:extLst>
      <p:ext uri="{BB962C8B-B14F-4D97-AF65-F5344CB8AC3E}">
        <p14:creationId xmlns:p14="http://schemas.microsoft.com/office/powerpoint/2010/main" val="2673079573"/>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B361-D991-2892-6E4C-3576F0B3A4DA}"/>
              </a:ext>
            </a:extLst>
          </p:cNvPr>
          <p:cNvSpPr>
            <a:spLocks noGrp="1"/>
          </p:cNvSpPr>
          <p:nvPr>
            <p:ph type="title"/>
          </p:nvPr>
        </p:nvSpPr>
        <p:spPr>
          <a:xfrm>
            <a:off x="755459" y="-94218"/>
            <a:ext cx="10515600" cy="1325563"/>
          </a:xfrm>
        </p:spPr>
        <p:txBody>
          <a:bodyPr/>
          <a:lstStyle/>
          <a:p>
            <a:pPr algn="ctr"/>
            <a:r>
              <a:rPr lang="en-US" b="1">
                <a:solidFill>
                  <a:schemeClr val="bg1"/>
                </a:solidFill>
              </a:rPr>
              <a:t>CFD of a Golf Ball</a:t>
            </a:r>
            <a:endParaRPr lang="en-US">
              <a:solidFill>
                <a:schemeClr val="bg1"/>
              </a:solidFill>
            </a:endParaRPr>
          </a:p>
        </p:txBody>
      </p:sp>
      <p:pic>
        <p:nvPicPr>
          <p:cNvPr id="4" name="Picture 3">
            <a:extLst>
              <a:ext uri="{FF2B5EF4-FFF2-40B4-BE49-F238E27FC236}">
                <a16:creationId xmlns:a16="http://schemas.microsoft.com/office/drawing/2014/main" id="{9A612BFE-AD7E-32C3-B800-BE8B86DFDE54}"/>
              </a:ext>
            </a:extLst>
          </p:cNvPr>
          <p:cNvPicPr>
            <a:picLocks noChangeAspect="1"/>
          </p:cNvPicPr>
          <p:nvPr/>
        </p:nvPicPr>
        <p:blipFill>
          <a:blip r:embed="rId3"/>
          <a:stretch>
            <a:fillRect/>
          </a:stretch>
        </p:blipFill>
        <p:spPr>
          <a:xfrm>
            <a:off x="7079123" y="4568476"/>
            <a:ext cx="4267198" cy="1943107"/>
          </a:xfrm>
          <a:prstGeom prst="rect">
            <a:avLst/>
          </a:prstGeom>
          <a:ln>
            <a:noFill/>
          </a:ln>
          <a:effectLst>
            <a:softEdge rad="112500"/>
          </a:effectLst>
        </p:spPr>
      </p:pic>
      <p:pic>
        <p:nvPicPr>
          <p:cNvPr id="7" name="Picture 6">
            <a:extLst>
              <a:ext uri="{FF2B5EF4-FFF2-40B4-BE49-F238E27FC236}">
                <a16:creationId xmlns:a16="http://schemas.microsoft.com/office/drawing/2014/main" id="{74888DC8-F8DF-FC60-11EC-CA86E5A9821F}"/>
              </a:ext>
            </a:extLst>
          </p:cNvPr>
          <p:cNvPicPr>
            <a:picLocks noChangeAspect="1"/>
          </p:cNvPicPr>
          <p:nvPr/>
        </p:nvPicPr>
        <p:blipFill>
          <a:blip r:embed="rId4"/>
          <a:stretch>
            <a:fillRect/>
          </a:stretch>
        </p:blipFill>
        <p:spPr>
          <a:xfrm>
            <a:off x="8136767" y="700904"/>
            <a:ext cx="3732673" cy="3401511"/>
          </a:xfrm>
          <a:prstGeom prst="rect">
            <a:avLst/>
          </a:prstGeom>
          <a:ln>
            <a:noFill/>
          </a:ln>
          <a:effectLst>
            <a:softEdge rad="112500"/>
          </a:effectLst>
        </p:spPr>
      </p:pic>
      <p:sp>
        <p:nvSpPr>
          <p:cNvPr id="8" name="TextBox 7">
            <a:extLst>
              <a:ext uri="{FF2B5EF4-FFF2-40B4-BE49-F238E27FC236}">
                <a16:creationId xmlns:a16="http://schemas.microsoft.com/office/drawing/2014/main" id="{57500043-A200-326C-A1C1-8523837205DA}"/>
              </a:ext>
            </a:extLst>
          </p:cNvPr>
          <p:cNvSpPr txBox="1"/>
          <p:nvPr/>
        </p:nvSpPr>
        <p:spPr>
          <a:xfrm>
            <a:off x="235444" y="1115509"/>
            <a:ext cx="7528598"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sz="1700">
                <a:solidFill>
                  <a:schemeClr val="bg1"/>
                </a:solidFill>
                <a:latin typeface="Times New Roman"/>
                <a:cs typeface="Times New Roman"/>
              </a:rPr>
              <a:t>The CAD model was designed in SolidWorks using the features such as REVOLVED BOSS/BASE, REVOLVED CUT, CIRCULAR PATTERNS, MIRROR, etc. </a:t>
            </a:r>
            <a:endParaRPr lang="en-US"/>
          </a:p>
          <a:p>
            <a:pPr marL="342900" indent="-342900" algn="just">
              <a:buAutoNum type="arabicPeriod"/>
            </a:pPr>
            <a:endParaRPr lang="en-US" sz="1700">
              <a:solidFill>
                <a:schemeClr val="bg1"/>
              </a:solidFill>
              <a:latin typeface="Times New Roman"/>
              <a:cs typeface="Times New Roman"/>
            </a:endParaRPr>
          </a:p>
          <a:p>
            <a:pPr marL="342900" indent="-342900" algn="just">
              <a:buAutoNum type="arabicPeriod"/>
            </a:pPr>
            <a:r>
              <a:rPr lang="en-US" sz="1700">
                <a:solidFill>
                  <a:schemeClr val="bg1"/>
                </a:solidFill>
                <a:latin typeface="Times New Roman"/>
                <a:cs typeface="Times New Roman"/>
              </a:rPr>
              <a:t>The model was later imported into Ansys Workbench where a Control Volume (Enclosure) of 250*250*250 mm was made followed by Meshing for which details are as follows:  Nodes : 417198 ; Elements : 299803 </a:t>
            </a:r>
          </a:p>
          <a:p>
            <a:pPr marL="342900" indent="-342900" algn="just">
              <a:buAutoNum type="arabicPeriod"/>
            </a:pPr>
            <a:endParaRPr lang="en-US" sz="1700">
              <a:solidFill>
                <a:schemeClr val="bg1"/>
              </a:solidFill>
              <a:latin typeface="Times New Roman"/>
              <a:cs typeface="Times New Roman"/>
            </a:endParaRPr>
          </a:p>
          <a:p>
            <a:pPr marL="342900" indent="-342900" algn="just">
              <a:buAutoNum type="arabicPeriod"/>
            </a:pPr>
            <a:r>
              <a:rPr lang="en-US" sz="1700">
                <a:solidFill>
                  <a:schemeClr val="bg1"/>
                </a:solidFill>
                <a:latin typeface="Times New Roman"/>
                <a:cs typeface="Times New Roman"/>
              </a:rPr>
              <a:t>The analysis was further done in Fluent Solver and the velocity streamlines and pressure contours were obtained in Ansys PST</a:t>
            </a:r>
          </a:p>
          <a:p>
            <a:endParaRPr lang="en-US" sz="1700">
              <a:solidFill>
                <a:schemeClr val="bg1"/>
              </a:solidFill>
              <a:latin typeface="Times New Roman"/>
              <a:cs typeface="Times New Roman"/>
            </a:endParaRPr>
          </a:p>
          <a:p>
            <a:r>
              <a:rPr lang="en-US" sz="1700">
                <a:solidFill>
                  <a:schemeClr val="bg1"/>
                </a:solidFill>
                <a:latin typeface="Times New Roman"/>
                <a:cs typeface="Times New Roman"/>
              </a:rPr>
              <a:t>                           </a:t>
            </a:r>
            <a:r>
              <a:rPr lang="en-US" sz="1700">
                <a:solidFill>
                  <a:srgbClr val="E8EAED"/>
                </a:solidFill>
                <a:latin typeface="Times New Roman"/>
                <a:cs typeface="Times New Roman"/>
              </a:rPr>
              <a:t>V</a:t>
            </a:r>
            <a:r>
              <a:rPr lang="en-US" sz="1700" baseline="-25000">
                <a:solidFill>
                  <a:srgbClr val="E8EAED"/>
                </a:solidFill>
                <a:latin typeface="Times New Roman"/>
                <a:cs typeface="Times New Roman"/>
              </a:rPr>
              <a:t>∞</a:t>
            </a:r>
            <a:r>
              <a:rPr lang="en-US" sz="1700">
                <a:solidFill>
                  <a:srgbClr val="E8EAED"/>
                </a:solidFill>
                <a:latin typeface="Times New Roman"/>
                <a:cs typeface="Times New Roman"/>
              </a:rPr>
              <a:t> = 100 m/s, </a:t>
            </a:r>
            <a:r>
              <a:rPr lang="en-US" sz="1700" b="1">
                <a:solidFill>
                  <a:srgbClr val="BCC0C3"/>
                </a:solidFill>
                <a:latin typeface="Times New Roman"/>
                <a:cs typeface="Arial"/>
              </a:rPr>
              <a:t>ρ</a:t>
            </a:r>
            <a:r>
              <a:rPr lang="en-US" sz="1700" b="1" baseline="-25000">
                <a:solidFill>
                  <a:srgbClr val="BCC0C3"/>
                </a:solidFill>
                <a:latin typeface="Times New Roman"/>
                <a:cs typeface="Arial"/>
              </a:rPr>
              <a:t>∞</a:t>
            </a:r>
            <a:r>
              <a:rPr lang="en-US" sz="1700" b="1">
                <a:solidFill>
                  <a:srgbClr val="BCC0C3"/>
                </a:solidFill>
                <a:latin typeface="Times New Roman"/>
                <a:cs typeface="Arial"/>
              </a:rPr>
              <a:t> = 1.225 kg/m^3</a:t>
            </a:r>
            <a:endParaRPr lang="en-US" sz="1700">
              <a:solidFill>
                <a:schemeClr val="bg1"/>
              </a:solidFill>
              <a:latin typeface="Times New Roman"/>
            </a:endParaRPr>
          </a:p>
          <a:p>
            <a:pPr marL="342900" indent="-342900">
              <a:buAutoNum type="arabicPeriod"/>
            </a:pPr>
            <a:endParaRPr lang="en-US"/>
          </a:p>
        </p:txBody>
      </p:sp>
      <p:pic>
        <p:nvPicPr>
          <p:cNvPr id="3" name="Picture 2">
            <a:extLst>
              <a:ext uri="{FF2B5EF4-FFF2-40B4-BE49-F238E27FC236}">
                <a16:creationId xmlns:a16="http://schemas.microsoft.com/office/drawing/2014/main" id="{50F50A88-82AC-7801-4FDF-C7D3AD43F073}"/>
              </a:ext>
            </a:extLst>
          </p:cNvPr>
          <p:cNvPicPr>
            <a:picLocks noChangeAspect="1"/>
          </p:cNvPicPr>
          <p:nvPr/>
        </p:nvPicPr>
        <p:blipFill>
          <a:blip r:embed="rId5"/>
          <a:stretch>
            <a:fillRect/>
          </a:stretch>
        </p:blipFill>
        <p:spPr>
          <a:xfrm>
            <a:off x="789462" y="4577368"/>
            <a:ext cx="5063272" cy="2008840"/>
          </a:xfrm>
          <a:prstGeom prst="rect">
            <a:avLst/>
          </a:prstGeom>
          <a:ln>
            <a:noFill/>
          </a:ln>
          <a:effectLst>
            <a:softEdge rad="112500"/>
          </a:effectLst>
        </p:spPr>
      </p:pic>
      <p:sp>
        <p:nvSpPr>
          <p:cNvPr id="6" name="TextBox 5">
            <a:extLst>
              <a:ext uri="{FF2B5EF4-FFF2-40B4-BE49-F238E27FC236}">
                <a16:creationId xmlns:a16="http://schemas.microsoft.com/office/drawing/2014/main" id="{583A21E1-F049-29BE-36CA-F9848F4F07AB}"/>
              </a:ext>
            </a:extLst>
          </p:cNvPr>
          <p:cNvSpPr txBox="1"/>
          <p:nvPr/>
        </p:nvSpPr>
        <p:spPr>
          <a:xfrm>
            <a:off x="8798718" y="406135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Times New Roman"/>
                <a:cs typeface="Times New Roman"/>
              </a:rPr>
              <a:t>Fig. 2.1 : CAD model of golf ball</a:t>
            </a:r>
          </a:p>
        </p:txBody>
      </p:sp>
      <p:sp>
        <p:nvSpPr>
          <p:cNvPr id="9" name="TextBox 8">
            <a:extLst>
              <a:ext uri="{FF2B5EF4-FFF2-40B4-BE49-F238E27FC236}">
                <a16:creationId xmlns:a16="http://schemas.microsoft.com/office/drawing/2014/main" id="{DCC40921-CF4D-8FA9-548D-22F50E92C8DD}"/>
              </a:ext>
            </a:extLst>
          </p:cNvPr>
          <p:cNvSpPr txBox="1"/>
          <p:nvPr/>
        </p:nvSpPr>
        <p:spPr>
          <a:xfrm>
            <a:off x="2377281" y="6552406"/>
            <a:ext cx="86275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Times New Roman"/>
                <a:cs typeface="Times New Roman"/>
              </a:rPr>
              <a:t>Fig. 2.2 : Meshing                                                                                                   Fig. 2.3 : Dimple measurements  </a:t>
            </a:r>
            <a:endParaRPr lang="en-US" sz="1400">
              <a:solidFill>
                <a:schemeClr val="bg1"/>
              </a:solidFill>
            </a:endParaRPr>
          </a:p>
        </p:txBody>
      </p:sp>
    </p:spTree>
    <p:extLst>
      <p:ext uri="{BB962C8B-B14F-4D97-AF65-F5344CB8AC3E}">
        <p14:creationId xmlns:p14="http://schemas.microsoft.com/office/powerpoint/2010/main" val="3351790521"/>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1E1AC-6F03-CFD4-7EE2-173A61879582}"/>
              </a:ext>
            </a:extLst>
          </p:cNvPr>
          <p:cNvPicPr>
            <a:picLocks noChangeAspect="1"/>
          </p:cNvPicPr>
          <p:nvPr/>
        </p:nvPicPr>
        <p:blipFill>
          <a:blip r:embed="rId2"/>
          <a:stretch>
            <a:fillRect/>
          </a:stretch>
        </p:blipFill>
        <p:spPr>
          <a:xfrm>
            <a:off x="498657" y="2646267"/>
            <a:ext cx="6025221" cy="383700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92A2310-37CC-6FD5-8C03-9CBE69AB865D}"/>
              </a:ext>
            </a:extLst>
          </p:cNvPr>
          <p:cNvPicPr>
            <a:picLocks noChangeAspect="1"/>
          </p:cNvPicPr>
          <p:nvPr/>
        </p:nvPicPr>
        <p:blipFill>
          <a:blip r:embed="rId3"/>
          <a:stretch>
            <a:fillRect/>
          </a:stretch>
        </p:blipFill>
        <p:spPr>
          <a:xfrm>
            <a:off x="5930068" y="215382"/>
            <a:ext cx="6016580" cy="382863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C14CDD43-F8F4-09D7-B8F7-9A7A94767B10}"/>
              </a:ext>
            </a:extLst>
          </p:cNvPr>
          <p:cNvSpPr txBox="1"/>
          <p:nvPr/>
        </p:nvSpPr>
        <p:spPr>
          <a:xfrm>
            <a:off x="3463362" y="6487583"/>
            <a:ext cx="7855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Times New Roman"/>
                <a:cs typeface="Times New Roman"/>
              </a:rPr>
              <a:t>Fig. 2.4 : Comparison of Velocity Streamline of Golf Ball and a Sphere </a:t>
            </a:r>
          </a:p>
        </p:txBody>
      </p:sp>
    </p:spTree>
    <p:extLst>
      <p:ext uri="{BB962C8B-B14F-4D97-AF65-F5344CB8AC3E}">
        <p14:creationId xmlns:p14="http://schemas.microsoft.com/office/powerpoint/2010/main" val="3401207662"/>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13907F-BFA3-0506-A71A-ABB57D918C48}"/>
              </a:ext>
            </a:extLst>
          </p:cNvPr>
          <p:cNvPicPr>
            <a:picLocks noChangeAspect="1"/>
          </p:cNvPicPr>
          <p:nvPr/>
        </p:nvPicPr>
        <p:blipFill>
          <a:blip r:embed="rId2"/>
          <a:stretch>
            <a:fillRect/>
          </a:stretch>
        </p:blipFill>
        <p:spPr>
          <a:xfrm>
            <a:off x="44480" y="1503582"/>
            <a:ext cx="7131556" cy="4600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856471C-7E9B-8333-5A7A-2047D3908E4B}"/>
              </a:ext>
            </a:extLst>
          </p:cNvPr>
          <p:cNvSpPr txBox="1"/>
          <p:nvPr/>
        </p:nvSpPr>
        <p:spPr>
          <a:xfrm>
            <a:off x="2289298" y="6376527"/>
            <a:ext cx="76051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imes New Roman"/>
                <a:cs typeface="Times New Roman"/>
              </a:rPr>
              <a:t>Fig. 2.5:  Comparison of Pressure Contours of Golf Ball and a Sphere</a:t>
            </a:r>
            <a:endParaRPr lang="en-US"/>
          </a:p>
        </p:txBody>
      </p:sp>
      <p:pic>
        <p:nvPicPr>
          <p:cNvPr id="4" name="Picture 3">
            <a:extLst>
              <a:ext uri="{FF2B5EF4-FFF2-40B4-BE49-F238E27FC236}">
                <a16:creationId xmlns:a16="http://schemas.microsoft.com/office/drawing/2014/main" id="{B4E050D5-3FA0-1CFB-A7D1-C7E2EDD6D993}"/>
              </a:ext>
            </a:extLst>
          </p:cNvPr>
          <p:cNvPicPr>
            <a:picLocks noChangeAspect="1"/>
          </p:cNvPicPr>
          <p:nvPr/>
        </p:nvPicPr>
        <p:blipFill>
          <a:blip r:embed="rId3"/>
          <a:stretch>
            <a:fillRect/>
          </a:stretch>
        </p:blipFill>
        <p:spPr>
          <a:xfrm>
            <a:off x="6096382" y="134178"/>
            <a:ext cx="6045292" cy="39746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0386187"/>
      </p:ext>
    </p:extLst>
  </p:cSld>
  <p:clrMapOvr>
    <a:masterClrMapping/>
  </p:clrMapOvr>
  <mc:AlternateContent xmlns:mc="http://schemas.openxmlformats.org/markup-compatibility/2006" xmlns:p14="http://schemas.microsoft.com/office/powerpoint/2010/main">
    <mc:Choice Requires="p14">
      <p:transition p14:dur="400">
        <p:comb/>
      </p:transition>
    </mc:Choice>
    <mc:Fallback xmlns="">
      <p:transition>
        <p:comb/>
      </p:transition>
    </mc:Fallback>
  </mc:AlternateContent>
</p:sld>
</file>

<file path=ppt/theme/theme1.xml><?xml version="1.0" encoding="utf-8"?>
<a:theme xmlns:a="http://schemas.openxmlformats.org/drawingml/2006/main" name="BrushVTI">
  <a:themeElements>
    <a:clrScheme name="AnalogousFromLightSeedLeftStep">
      <a:dk1>
        <a:srgbClr val="000000"/>
      </a:dk1>
      <a:lt1>
        <a:srgbClr val="FFFFFF"/>
      </a:lt1>
      <a:dk2>
        <a:srgbClr val="3F3423"/>
      </a:dk2>
      <a:lt2>
        <a:srgbClr val="E8E4E2"/>
      </a:lt2>
      <a:accent1>
        <a:srgbClr val="84A6BD"/>
      </a:accent1>
      <a:accent2>
        <a:srgbClr val="75ACAB"/>
      </a:accent2>
      <a:accent3>
        <a:srgbClr val="81AA99"/>
      </a:accent3>
      <a:accent4>
        <a:srgbClr val="78AF80"/>
      </a:accent4>
      <a:accent5>
        <a:srgbClr val="8BAA80"/>
      </a:accent5>
      <a:accent6>
        <a:srgbClr val="96A872"/>
      </a:accent6>
      <a:hlink>
        <a:srgbClr val="A47859"/>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102</TotalTime>
  <Words>1178</Words>
  <Application>Microsoft Office PowerPoint</Application>
  <PresentationFormat>Widescreen</PresentationFormat>
  <Paragraphs>126</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Century Gothic</vt:lpstr>
      <vt:lpstr>Congenial</vt:lpstr>
      <vt:lpstr>Elephant</vt:lpstr>
      <vt:lpstr>Times New Roman</vt:lpstr>
      <vt:lpstr>Wingdings</vt:lpstr>
      <vt:lpstr>BrushVTI</vt:lpstr>
      <vt:lpstr>Modification of Flow by Dimples Over  a Golf Ball  </vt:lpstr>
      <vt:lpstr>List of Figures</vt:lpstr>
      <vt:lpstr>Contents</vt:lpstr>
      <vt:lpstr>Equations of Motion and Trajectories</vt:lpstr>
      <vt:lpstr>PowerPoint Presentation</vt:lpstr>
      <vt:lpstr>Dimpled Ball</vt:lpstr>
      <vt:lpstr>CFD of a Golf Ball</vt:lpstr>
      <vt:lpstr>PowerPoint Presentation</vt:lpstr>
      <vt:lpstr>PowerPoint Presentation</vt:lpstr>
      <vt:lpstr>PowerPoint Presentation</vt:lpstr>
      <vt:lpstr>Effect Of Various Dimple Configuration</vt:lpstr>
      <vt:lpstr>PowerPoint Presentation</vt:lpstr>
      <vt:lpstr>Influence of Dimple Depth on CL</vt:lpstr>
      <vt:lpstr>Effect of Tiny Dimples</vt:lpstr>
      <vt:lpstr>PowerPoint Presentation</vt:lpstr>
      <vt:lpstr>Dimple configuration effect on CL</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Akshat Jani</cp:lastModifiedBy>
  <cp:revision>11</cp:revision>
  <dcterms:created xsi:type="dcterms:W3CDTF">2023-11-04T13:44:05Z</dcterms:created>
  <dcterms:modified xsi:type="dcterms:W3CDTF">2023-11-08T19:59:36Z</dcterms:modified>
</cp:coreProperties>
</file>